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8" r:id="rId3"/>
    <p:sldId id="269" r:id="rId4"/>
    <p:sldId id="270" r:id="rId5"/>
    <p:sldId id="258"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8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varScale="1">
        <p:scale>
          <a:sx n="112" d="100"/>
          <a:sy n="112" d="100"/>
        </p:scale>
        <p:origin x="15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B0A0D-5BCE-4F26-857E-F7B29DB2AC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FA141F-4660-4148-9D40-E8892D885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B882E4-9B09-43EB-BC90-0DE8160291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8C55E-7639-47A5-AD08-9005D1EDBC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FE09A-3DCE-44F5-B566-F57E1F3549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973129-BEA4-45E9-9BC4-80A0731C30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CBB543-2B6B-4553-A15C-3EB8FA2DE8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5579C2-7132-47F8-A00B-8DEF28CF8C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B12A8D-78B1-488C-944C-0538E74791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5C252-E583-40E4-8330-746131AED2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9B80D2-4839-4213-90EC-FE62022A7F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976429-EF02-4D16-B960-A0A5B72D97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3200" y="11102"/>
            <a:ext cx="8702675" cy="1569660"/>
          </a:xfrm>
          <a:prstGeom prst="rect">
            <a:avLst/>
          </a:prstGeom>
          <a:noFill/>
          <a:ln w="9525">
            <a:noFill/>
            <a:miter lim="800000"/>
            <a:headEnd/>
            <a:tailEnd/>
          </a:ln>
        </p:spPr>
        <p:txBody>
          <a:bodyPr>
            <a:spAutoFit/>
          </a:bodyPr>
          <a:lstStyle/>
          <a:p>
            <a:pPr algn="ctr"/>
            <a:r>
              <a:rPr lang="en-US" sz="1600" b="1" dirty="0" smtClean="0">
                <a:latin typeface="Times New Roman" panose="02020603050405020304" pitchFamily="18" charset="0"/>
                <a:cs typeface="Times New Roman" panose="02020603050405020304" pitchFamily="18" charset="0"/>
              </a:rPr>
              <a:t>National Defense University</a:t>
            </a:r>
          </a:p>
          <a:p>
            <a:pPr algn="ctr"/>
            <a:r>
              <a:rPr lang="en-US" sz="1600" b="1" dirty="0" smtClean="0">
                <a:latin typeface="Times New Roman" panose="02020603050405020304" pitchFamily="18" charset="0"/>
                <a:cs typeface="Times New Roman" panose="02020603050405020304" pitchFamily="18" charset="0"/>
              </a:rPr>
              <a:t>Fort Lesley J McNair, Washington D.C.</a:t>
            </a:r>
          </a:p>
          <a:p>
            <a:endParaRPr lang="en-US" sz="10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Welcome to the National Defense University.  The </a:t>
            </a:r>
            <a:r>
              <a:rPr lang="en-US" sz="1400" dirty="0">
                <a:latin typeface="Times New Roman" panose="02020603050405020304" pitchFamily="18" charset="0"/>
                <a:cs typeface="Times New Roman" panose="02020603050405020304" pitchFamily="18" charset="0"/>
              </a:rPr>
              <a:t>University is located on the grounds of Fort Lesley J. McNair in </a:t>
            </a:r>
            <a:r>
              <a:rPr lang="en-US" sz="1400" dirty="0" smtClean="0">
                <a:latin typeface="Times New Roman" panose="02020603050405020304" pitchFamily="18" charset="0"/>
                <a:cs typeface="Times New Roman" panose="02020603050405020304" pitchFamily="18" charset="0"/>
              </a:rPr>
              <a:t>Southwest Washington D.C. between the Anacostia River and the Washington Channel.</a:t>
            </a:r>
          </a:p>
          <a:p>
            <a:endParaRPr lang="en-US" sz="1300" b="1" dirty="0" smtClean="0">
              <a:solidFill>
                <a:srgbClr val="0000FF"/>
              </a:solidFill>
            </a:endParaRPr>
          </a:p>
          <a:p>
            <a:r>
              <a:rPr lang="en-US" sz="1300" b="1" dirty="0" smtClean="0">
                <a:solidFill>
                  <a:srgbClr val="0000FF"/>
                </a:solidFill>
              </a:rPr>
              <a:t>Travel Directions:</a:t>
            </a:r>
          </a:p>
        </p:txBody>
      </p:sp>
      <p:sp>
        <p:nvSpPr>
          <p:cNvPr id="4" name="TextBox 3"/>
          <p:cNvSpPr txBox="1"/>
          <p:nvPr/>
        </p:nvSpPr>
        <p:spPr>
          <a:xfrm>
            <a:off x="183950" y="1561300"/>
            <a:ext cx="3302000" cy="4401205"/>
          </a:xfrm>
          <a:prstGeom prst="rect">
            <a:avLst/>
          </a:prstGeom>
          <a:noFill/>
        </p:spPr>
        <p:txBody>
          <a:bodyPr wrap="square" rtlCol="0">
            <a:spAutoFit/>
          </a:bodyPr>
          <a:lstStyle/>
          <a:p>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Via METRO: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NDU is located about 1 mile from the Washington Metro’s </a:t>
            </a: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Waterfront</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station on the </a:t>
            </a:r>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Green Line</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The station exit is in front of a Safeway store on the north side of M Street. Leaving the station, walk down 4th Street (S) three blocks until it ends and becomes P Street SW.  Walk one block on P Street SW (E) to 2nd Street SW.  Make a right on 2nd Street SW (S) following the brick wall on your right until you can make a right to enter Ft McNair Visitor Gate. Proceed through the gate until you get to the Security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guard.</a:t>
            </a:r>
          </a:p>
          <a:p>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You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will need to present a U.S. Government issued photo ID or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passport</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You are subject to be searched.</a:t>
            </a:r>
            <a:endPar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Follow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the Fort McNair Map to your destination.</a:t>
            </a:r>
            <a:r>
              <a:rPr lang="en-US" altLang="en-US" sz="1400" dirty="0">
                <a:latin typeface="Times New Roman" panose="02020603050405020304" pitchFamily="18" charset="0"/>
                <a:cs typeface="Times New Roman" panose="02020603050405020304" pitchFamily="18" charset="0"/>
              </a:rPr>
              <a:t> </a:t>
            </a:r>
            <a:endParaRPr lang="en-US" sz="1400" dirty="0"/>
          </a:p>
        </p:txBody>
      </p:sp>
      <p:grpSp>
        <p:nvGrpSpPr>
          <p:cNvPr id="24" name="Group 23"/>
          <p:cNvGrpSpPr/>
          <p:nvPr/>
        </p:nvGrpSpPr>
        <p:grpSpPr>
          <a:xfrm>
            <a:off x="3581400" y="1580763"/>
            <a:ext cx="5297563" cy="4785990"/>
            <a:chOff x="3962401" y="1764013"/>
            <a:chExt cx="4916562" cy="4602739"/>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2401" y="1764013"/>
              <a:ext cx="4916562" cy="4602739"/>
            </a:xfrm>
            <a:prstGeom prst="rect">
              <a:avLst/>
            </a:prstGeom>
          </p:spPr>
        </p:pic>
        <p:cxnSp>
          <p:nvCxnSpPr>
            <p:cNvPr id="9" name="Straight Arrow Connector 8"/>
            <p:cNvCxnSpPr/>
            <p:nvPr/>
          </p:nvCxnSpPr>
          <p:spPr>
            <a:xfrm>
              <a:off x="6407689" y="2133600"/>
              <a:ext cx="3473" cy="1960033"/>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06633" y="4191000"/>
              <a:ext cx="1265767" cy="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59183" y="4191000"/>
              <a:ext cx="6350" cy="3937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37219" y="4462939"/>
              <a:ext cx="878572" cy="577081"/>
            </a:xfrm>
            <a:prstGeom prst="rect">
              <a:avLst/>
            </a:prstGeom>
            <a:noFill/>
          </p:spPr>
          <p:txBody>
            <a:bodyPr wrap="square" rtlCol="0">
              <a:spAutoFit/>
            </a:bodyPr>
            <a:lstStyle/>
            <a:p>
              <a:pPr algn="ctr"/>
              <a:r>
                <a:rPr lang="en-US" sz="1050" b="1" dirty="0" smtClean="0">
                  <a:solidFill>
                    <a:srgbClr val="FF0000"/>
                  </a:solidFill>
                  <a:latin typeface="Arial Narrow" panose="020B0606020202030204" pitchFamily="34" charset="0"/>
                </a:rPr>
                <a:t>Ft McNair</a:t>
              </a:r>
            </a:p>
            <a:p>
              <a:pPr algn="ctr"/>
              <a:r>
                <a:rPr lang="en-US" sz="1050" b="1" dirty="0" smtClean="0">
                  <a:solidFill>
                    <a:srgbClr val="FF0000"/>
                  </a:solidFill>
                  <a:latin typeface="Arial Narrow" panose="020B0606020202030204" pitchFamily="34" charset="0"/>
                </a:rPr>
                <a:t>Visitor Gate Entrance</a:t>
              </a:r>
              <a:endParaRPr lang="en-US" sz="1050" b="1" dirty="0">
                <a:solidFill>
                  <a:srgbClr val="FF0000"/>
                </a:solidFill>
                <a:latin typeface="Arial Narrow" panose="020B0606020202030204" pitchFamily="34" charset="0"/>
              </a:endParaRPr>
            </a:p>
          </p:txBody>
        </p:sp>
        <p:cxnSp>
          <p:nvCxnSpPr>
            <p:cNvPr id="18" name="Straight Arrow Connector 17"/>
            <p:cNvCxnSpPr/>
            <p:nvPr/>
          </p:nvCxnSpPr>
          <p:spPr>
            <a:xfrm flipH="1">
              <a:off x="7772400" y="4625747"/>
              <a:ext cx="86783" cy="105937"/>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63933" y="4762000"/>
              <a:ext cx="12700" cy="522174"/>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343650" y="1600200"/>
            <a:ext cx="575799" cy="430887"/>
          </a:xfrm>
          <a:prstGeom prst="rect">
            <a:avLst/>
          </a:prstGeom>
          <a:noFill/>
        </p:spPr>
        <p:txBody>
          <a:bodyPr wrap="none" rtlCol="0">
            <a:spAutoFit/>
          </a:bodyPr>
          <a:lstStyle/>
          <a:p>
            <a:pPr algn="r"/>
            <a:r>
              <a:rPr lang="en-US" sz="1100" b="1" dirty="0" smtClean="0">
                <a:solidFill>
                  <a:srgbClr val="FF0000"/>
                </a:solidFill>
                <a:latin typeface="Arial Narrow" panose="020B0606020202030204" pitchFamily="34" charset="0"/>
              </a:rPr>
              <a:t>Metro </a:t>
            </a:r>
          </a:p>
          <a:p>
            <a:pPr algn="r"/>
            <a:r>
              <a:rPr lang="en-US" sz="1100" b="1" dirty="0" smtClean="0">
                <a:solidFill>
                  <a:srgbClr val="FF0000"/>
                </a:solidFill>
                <a:latin typeface="Arial Narrow" panose="020B0606020202030204" pitchFamily="34" charset="0"/>
              </a:rPr>
              <a:t>Station</a:t>
            </a:r>
            <a:endParaRPr lang="en-US" sz="11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56780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 y="0"/>
            <a:ext cx="8778875" cy="2046714"/>
          </a:xfrm>
          <a:prstGeom prst="rect">
            <a:avLst/>
          </a:prstGeom>
          <a:noFill/>
          <a:ln w="9525">
            <a:noFill/>
            <a:miter lim="800000"/>
            <a:headEnd/>
            <a:tailEnd/>
          </a:ln>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National Defense University</a:t>
            </a:r>
          </a:p>
          <a:p>
            <a:pPr algn="ctr"/>
            <a:r>
              <a:rPr lang="en-US" sz="1600" b="1" dirty="0" smtClean="0">
                <a:latin typeface="Times New Roman" panose="02020603050405020304" pitchFamily="18" charset="0"/>
                <a:cs typeface="Times New Roman" panose="02020603050405020304" pitchFamily="18" charset="0"/>
              </a:rPr>
              <a:t>Fort Lesley J McNair, Washington D.C.</a:t>
            </a:r>
          </a:p>
          <a:p>
            <a:endParaRPr lang="en-US" sz="800" dirty="0" smtClean="0">
              <a:latin typeface="Times New Roman" panose="02020603050405020304" pitchFamily="18" charset="0"/>
              <a:cs typeface="Times New Roman" panose="02020603050405020304" pitchFamily="18" charset="0"/>
            </a:endParaRPr>
          </a:p>
          <a:p>
            <a:r>
              <a:rPr lang="en-US" sz="1300" b="1" dirty="0" smtClean="0">
                <a:solidFill>
                  <a:srgbClr val="0000FF"/>
                </a:solidFill>
              </a:rPr>
              <a:t>Travel Directions Continued:</a:t>
            </a:r>
          </a:p>
          <a:p>
            <a:endParaRPr lang="en-US" altLang="en-US" sz="1400" b="1" dirty="0" smtClean="0">
              <a:latin typeface="Arial" panose="020B0604020202020204" pitchFamily="34" charset="0"/>
              <a:ea typeface="Times New Roman" panose="02020603050405020304" pitchFamily="18" charset="0"/>
            </a:endParaRPr>
          </a:p>
          <a:p>
            <a:endParaRPr lang="en-US" altLang="en-US" sz="1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smtClean="0">
              <a:solidFill>
                <a:srgbClr val="0000FF"/>
              </a:solidFill>
              <a:latin typeface="Times New Roman" panose="02020603050405020304" pitchFamily="18" charset="0"/>
              <a:cs typeface="Times New Roman" panose="02020603050405020304" pitchFamily="18" charset="0"/>
            </a:endParaRPr>
          </a:p>
          <a:p>
            <a:endParaRPr lang="en-US" sz="1300" dirty="0">
              <a:solidFill>
                <a:srgbClr val="0000FF"/>
              </a:solidFill>
            </a:endParaRPr>
          </a:p>
        </p:txBody>
      </p:sp>
      <p:sp>
        <p:nvSpPr>
          <p:cNvPr id="3" name="TextBox 2"/>
          <p:cNvSpPr txBox="1"/>
          <p:nvPr/>
        </p:nvSpPr>
        <p:spPr>
          <a:xfrm>
            <a:off x="152400" y="896064"/>
            <a:ext cx="3302000" cy="5478423"/>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From Arlington and points South and West (via 14th St Bridge):</a:t>
            </a:r>
            <a:r>
              <a:rPr lang="en-US" sz="1400" dirty="0">
                <a:latin typeface="Times New Roman" panose="02020603050405020304" pitchFamily="18" charset="0"/>
                <a:cs typeface="Times New Roman" panose="02020603050405020304" pitchFamily="18" charset="0"/>
              </a:rPr>
              <a:t> Follow I-395 North on the 14th Street Bridge (US </a:t>
            </a:r>
            <a:r>
              <a:rPr lang="en-US" sz="1400" dirty="0" err="1">
                <a:latin typeface="Times New Roman" panose="02020603050405020304" pitchFamily="18" charset="0"/>
                <a:cs typeface="Times New Roman" panose="02020603050405020304" pitchFamily="18" charset="0"/>
              </a:rPr>
              <a:t>Rte</a:t>
            </a:r>
            <a:r>
              <a:rPr lang="en-US" sz="1400" dirty="0">
                <a:latin typeface="Times New Roman" panose="02020603050405020304" pitchFamily="18" charset="0"/>
                <a:cs typeface="Times New Roman" panose="02020603050405020304" pitchFamily="18" charset="0"/>
              </a:rPr>
              <a:t> 1 North) across the Potomac River. Take the Maine Avenue exit on the right (just after the road dips down an curves to the left).  At the foot of the ramp turn left.  On Maine Avenue, bear right, staying at street level and continue on Maine Avenue until it curves left and becomes M Street SW.  Turn right (S) on 4th Street SW and continue </a:t>
            </a:r>
            <a:r>
              <a:rPr lang="en-US" sz="1400" dirty="0" smtClean="0">
                <a:latin typeface="Times New Roman" panose="02020603050405020304" pitchFamily="18" charset="0"/>
                <a:cs typeface="Times New Roman" panose="02020603050405020304" pitchFamily="18" charset="0"/>
              </a:rPr>
              <a:t>three blocks </a:t>
            </a:r>
            <a:r>
              <a:rPr lang="en-US" sz="1400" dirty="0">
                <a:latin typeface="Times New Roman" panose="02020603050405020304" pitchFamily="18" charset="0"/>
                <a:cs typeface="Times New Roman" panose="02020603050405020304" pitchFamily="18" charset="0"/>
              </a:rPr>
              <a:t>until it ends and becomes P Street SW. </a:t>
            </a:r>
            <a:r>
              <a:rPr lang="en-US" sz="1400" dirty="0" smtClean="0">
                <a:latin typeface="Times New Roman" panose="02020603050405020304" pitchFamily="18" charset="0"/>
                <a:cs typeface="Times New Roman" panose="02020603050405020304" pitchFamily="18" charset="0"/>
              </a:rPr>
              <a:t>Continue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one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block on P Street SW (E) to 2nd Street SW.  Make a right on 2nd Street SW (S) following the brick wall on your right until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the first right you can make to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enter Ft McNair Visitor Gate. Proceed through the gate until you get to the Security guard</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Follow the map to designated parking.</a:t>
            </a:r>
            <a:endParaRPr lang="en-US" sz="1300" dirty="0">
              <a:solidFill>
                <a:srgbClr val="0000FF"/>
              </a:solidFill>
            </a:endParaRPr>
          </a:p>
          <a:p>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You will need to present a U.S.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Government issued photo ID or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passport.  Your vehicle is subject to be searched.</a:t>
            </a: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7" name="Group 56"/>
          <p:cNvGrpSpPr/>
          <p:nvPr/>
        </p:nvGrpSpPr>
        <p:grpSpPr>
          <a:xfrm>
            <a:off x="3513667" y="875383"/>
            <a:ext cx="5417608" cy="3338758"/>
            <a:chOff x="3513667" y="932533"/>
            <a:chExt cx="5417608" cy="3338758"/>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13667" y="932533"/>
              <a:ext cx="5417608" cy="3338758"/>
            </a:xfrm>
            <a:prstGeom prst="rect">
              <a:avLst/>
            </a:prstGeom>
            <a:ln>
              <a:solidFill>
                <a:schemeClr val="tx2"/>
              </a:solidFill>
            </a:ln>
          </p:spPr>
        </p:pic>
        <p:cxnSp>
          <p:nvCxnSpPr>
            <p:cNvPr id="13" name="Straight Arrow Connector 12"/>
            <p:cNvCxnSpPr/>
            <p:nvPr/>
          </p:nvCxnSpPr>
          <p:spPr>
            <a:xfrm flipV="1">
              <a:off x="3810000" y="2794012"/>
              <a:ext cx="685800" cy="9144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16120" y="2489212"/>
              <a:ext cx="208280" cy="280407"/>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749522" y="2338757"/>
              <a:ext cx="279678" cy="113866"/>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96565" y="1676675"/>
              <a:ext cx="173063" cy="355336"/>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047201" y="2311446"/>
              <a:ext cx="362999" cy="27312"/>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20097" y="2071135"/>
              <a:ext cx="276468" cy="227628"/>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869628" y="1498612"/>
              <a:ext cx="220404" cy="178063"/>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00597" y="1505357"/>
              <a:ext cx="436857" cy="221855"/>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549994" y="1721839"/>
              <a:ext cx="460406" cy="19053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18352" y="1936746"/>
              <a:ext cx="220648" cy="128008"/>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274297" y="2108212"/>
              <a:ext cx="650503" cy="661407"/>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924800" y="2782439"/>
              <a:ext cx="304800" cy="316373"/>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609224" y="3175012"/>
              <a:ext cx="7726" cy="917563"/>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305800" y="3098812"/>
              <a:ext cx="333904" cy="1282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17873" y="1582350"/>
              <a:ext cx="660979" cy="415498"/>
            </a:xfrm>
            <a:prstGeom prst="rect">
              <a:avLst/>
            </a:prstGeom>
            <a:noFill/>
          </p:spPr>
          <p:txBody>
            <a:bodyPr wrap="square" rtlCol="0">
              <a:spAutoFit/>
            </a:bodyPr>
            <a:lstStyle/>
            <a:p>
              <a:pPr algn="ctr"/>
              <a:r>
                <a:rPr lang="en-US" sz="700" b="1" dirty="0" smtClean="0">
                  <a:solidFill>
                    <a:srgbClr val="FF0000"/>
                  </a:solidFill>
                  <a:latin typeface="Arial Narrow" panose="020B0606020202030204" pitchFamily="34" charset="0"/>
                </a:rPr>
                <a:t>Take </a:t>
              </a:r>
            </a:p>
            <a:p>
              <a:pPr algn="ctr"/>
              <a:r>
                <a:rPr lang="en-US" sz="700" b="1" dirty="0" smtClean="0">
                  <a:solidFill>
                    <a:srgbClr val="FF0000"/>
                  </a:solidFill>
                  <a:latin typeface="Arial Narrow" panose="020B0606020202030204" pitchFamily="34" charset="0"/>
                </a:rPr>
                <a:t>Maine Ave Exit</a:t>
              </a:r>
              <a:endParaRPr lang="en-US" sz="700" b="1" dirty="0">
                <a:solidFill>
                  <a:srgbClr val="FF0000"/>
                </a:solidFill>
                <a:latin typeface="Arial Narrow" panose="020B0606020202030204" pitchFamily="34" charset="0"/>
              </a:endParaRPr>
            </a:p>
          </p:txBody>
        </p:sp>
      </p:grpSp>
      <p:sp>
        <p:nvSpPr>
          <p:cNvPr id="58" name="5-Point Star 57"/>
          <p:cNvSpPr/>
          <p:nvPr/>
        </p:nvSpPr>
        <p:spPr>
          <a:xfrm>
            <a:off x="8472752" y="3981450"/>
            <a:ext cx="90752" cy="73025"/>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273150" y="4293367"/>
            <a:ext cx="3656354" cy="2515716"/>
            <a:chOff x="4790696" y="4800600"/>
            <a:chExt cx="3056658" cy="200625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0696" y="4800600"/>
              <a:ext cx="3056658" cy="2006250"/>
            </a:xfrm>
            <a:prstGeom prst="rect">
              <a:avLst/>
            </a:prstGeom>
            <a:ln>
              <a:solidFill>
                <a:schemeClr val="tx2"/>
              </a:solidFill>
            </a:ln>
          </p:spPr>
        </p:pic>
        <p:cxnSp>
          <p:nvCxnSpPr>
            <p:cNvPr id="7" name="Straight Arrow Connector 6"/>
            <p:cNvCxnSpPr/>
            <p:nvPr/>
          </p:nvCxnSpPr>
          <p:spPr>
            <a:xfrm>
              <a:off x="6309360" y="4815840"/>
              <a:ext cx="3746" cy="577798"/>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372461" y="5454171"/>
              <a:ext cx="786935" cy="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13350" y="5454171"/>
              <a:ext cx="3948" cy="244766"/>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1001" y="5713873"/>
              <a:ext cx="660979" cy="461665"/>
            </a:xfrm>
            <a:prstGeom prst="rect">
              <a:avLst/>
            </a:prstGeom>
            <a:noFill/>
          </p:spPr>
          <p:txBody>
            <a:bodyPr wrap="square" rtlCol="0">
              <a:spAutoFit/>
            </a:bodyPr>
            <a:lstStyle/>
            <a:p>
              <a:pPr algn="ctr"/>
              <a:r>
                <a:rPr lang="en-US" sz="800" b="1" dirty="0" smtClean="0">
                  <a:solidFill>
                    <a:srgbClr val="FF0000"/>
                  </a:solidFill>
                  <a:latin typeface="Arial Narrow" panose="020B0606020202030204" pitchFamily="34" charset="0"/>
                </a:rPr>
                <a:t>Ft McNair</a:t>
              </a:r>
            </a:p>
            <a:p>
              <a:pPr algn="ctr"/>
              <a:r>
                <a:rPr lang="en-US" sz="800" b="1" dirty="0" smtClean="0">
                  <a:solidFill>
                    <a:srgbClr val="FF0000"/>
                  </a:solidFill>
                  <a:latin typeface="Arial Narrow" panose="020B0606020202030204" pitchFamily="34" charset="0"/>
                </a:rPr>
                <a:t>Visitor Gate Entrance</a:t>
              </a:r>
              <a:endParaRPr lang="en-US" sz="800" b="1" dirty="0">
                <a:solidFill>
                  <a:srgbClr val="FF0000"/>
                </a:solidFill>
                <a:latin typeface="Arial Narrow" panose="020B0606020202030204" pitchFamily="34" charset="0"/>
              </a:endParaRPr>
            </a:p>
          </p:txBody>
        </p:sp>
        <p:cxnSp>
          <p:nvCxnSpPr>
            <p:cNvPr id="11" name="Straight Arrow Connector 10"/>
            <p:cNvCxnSpPr/>
            <p:nvPr/>
          </p:nvCxnSpPr>
          <p:spPr>
            <a:xfrm flipH="1">
              <a:off x="7159397" y="5724456"/>
              <a:ext cx="53954" cy="65862"/>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54133" y="5809166"/>
              <a:ext cx="7896" cy="324639"/>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59" name="5-Point Star 58"/>
            <p:cNvSpPr/>
            <p:nvPr/>
          </p:nvSpPr>
          <p:spPr>
            <a:xfrm>
              <a:off x="6147594" y="5181600"/>
              <a:ext cx="90752" cy="73025"/>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858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0"/>
            <a:ext cx="8702675" cy="2046714"/>
          </a:xfrm>
          <a:prstGeom prst="rect">
            <a:avLst/>
          </a:prstGeom>
          <a:noFill/>
          <a:ln w="9525">
            <a:noFill/>
            <a:miter lim="800000"/>
            <a:headEnd/>
            <a:tailEnd/>
          </a:ln>
        </p:spPr>
        <p:txBody>
          <a:bodyPr>
            <a:spAutoFit/>
          </a:bodyPr>
          <a:lstStyle/>
          <a:p>
            <a:pPr algn="ctr"/>
            <a:r>
              <a:rPr lang="en-US" sz="1600" b="1" dirty="0" smtClean="0">
                <a:latin typeface="Times New Roman" panose="02020603050405020304" pitchFamily="18" charset="0"/>
                <a:cs typeface="Times New Roman" panose="02020603050405020304" pitchFamily="18" charset="0"/>
              </a:rPr>
              <a:t>National Defense University</a:t>
            </a:r>
          </a:p>
          <a:p>
            <a:pPr algn="ctr"/>
            <a:r>
              <a:rPr lang="en-US" sz="1600" b="1" dirty="0" smtClean="0">
                <a:latin typeface="Times New Roman" panose="02020603050405020304" pitchFamily="18" charset="0"/>
                <a:cs typeface="Times New Roman" panose="02020603050405020304" pitchFamily="18" charset="0"/>
              </a:rPr>
              <a:t>Fort Lesley J McNair, Washington D.C.</a:t>
            </a:r>
          </a:p>
          <a:p>
            <a:endParaRPr lang="en-US" sz="800" dirty="0" smtClean="0">
              <a:latin typeface="Times New Roman" panose="02020603050405020304" pitchFamily="18" charset="0"/>
              <a:cs typeface="Times New Roman" panose="02020603050405020304" pitchFamily="18" charset="0"/>
            </a:endParaRPr>
          </a:p>
          <a:p>
            <a:r>
              <a:rPr lang="en-US" sz="1300" b="1" dirty="0" smtClean="0">
                <a:solidFill>
                  <a:srgbClr val="0000FF"/>
                </a:solidFill>
              </a:rPr>
              <a:t>Travel Directions Continued:</a:t>
            </a:r>
          </a:p>
          <a:p>
            <a:endParaRPr lang="en-US" altLang="en-US" sz="1400" b="1" dirty="0" smtClean="0">
              <a:latin typeface="Arial" panose="020B0604020202020204" pitchFamily="34" charset="0"/>
              <a:ea typeface="Times New Roman" panose="02020603050405020304" pitchFamily="18" charset="0"/>
            </a:endParaRPr>
          </a:p>
          <a:p>
            <a:endParaRPr lang="en-US" altLang="en-US" sz="1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smtClean="0">
              <a:solidFill>
                <a:srgbClr val="0000FF"/>
              </a:solidFill>
              <a:latin typeface="Times New Roman" panose="02020603050405020304" pitchFamily="18" charset="0"/>
              <a:cs typeface="Times New Roman" panose="02020603050405020304" pitchFamily="18" charset="0"/>
            </a:endParaRPr>
          </a:p>
          <a:p>
            <a:endParaRPr lang="en-US" sz="1300" dirty="0">
              <a:solidFill>
                <a:srgbClr val="0000FF"/>
              </a:solidFill>
            </a:endParaRPr>
          </a:p>
        </p:txBody>
      </p:sp>
      <p:sp>
        <p:nvSpPr>
          <p:cNvPr id="3" name="TextBox 2"/>
          <p:cNvSpPr txBox="1"/>
          <p:nvPr/>
        </p:nvSpPr>
        <p:spPr>
          <a:xfrm>
            <a:off x="208946" y="835466"/>
            <a:ext cx="8709626" cy="1384995"/>
          </a:xfrm>
          <a:prstGeom prst="rect">
            <a:avLst/>
          </a:prstGeom>
          <a:noFill/>
        </p:spPr>
        <p:txBody>
          <a:bodyPr wrap="square" rtlCol="0">
            <a:spAutoFit/>
          </a:bodyPr>
          <a:lstStyle/>
          <a:p>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From Alexandria or Anacostia (via Woodrow Wilson Bridge):</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Follow I-295 North to the South Capitol Street exit.  Proceed across the South Capitol Street Bridge, staying to the right.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Turn right on Potomac Ave SE to First Street SE.  Make a left on to First Street SE staying in the left lane.  Proceed one block to N Street SE and make a left.  Proceed 3 blocks on N Street SE to S Capital Street SW and make a left.  Ensure you are in the right lane.  Go 2 blocks on S Capital Street SW heading south to P Street SW and make a right.  Proceed 3 blocks on P Street SW to 2nd Street SW and then make a left.  Go one block and then veer right onto Ft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McNair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Visitor gate entrance. </a:t>
            </a:r>
          </a:p>
        </p:txBody>
      </p:sp>
      <p:grpSp>
        <p:nvGrpSpPr>
          <p:cNvPr id="70" name="Group 69"/>
          <p:cNvGrpSpPr/>
          <p:nvPr/>
        </p:nvGrpSpPr>
        <p:grpSpPr>
          <a:xfrm>
            <a:off x="2863848" y="2324100"/>
            <a:ext cx="6118827" cy="4344102"/>
            <a:chOff x="2863848" y="2362200"/>
            <a:chExt cx="6118827" cy="4344102"/>
          </a:xfrm>
        </p:grpSpPr>
        <p:grpSp>
          <p:nvGrpSpPr>
            <p:cNvPr id="19" name="Group 18"/>
            <p:cNvGrpSpPr/>
            <p:nvPr/>
          </p:nvGrpSpPr>
          <p:grpSpPr>
            <a:xfrm>
              <a:off x="2863848" y="2362200"/>
              <a:ext cx="6118827" cy="4344102"/>
              <a:chOff x="2863848" y="2362200"/>
              <a:chExt cx="6118827" cy="4344102"/>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3848" y="2362200"/>
                <a:ext cx="6118827" cy="4344102"/>
              </a:xfrm>
              <a:prstGeom prst="rect">
                <a:avLst/>
              </a:prstGeom>
              <a:ln>
                <a:solidFill>
                  <a:schemeClr val="accent4"/>
                </a:solidFill>
              </a:ln>
            </p:spPr>
          </p:pic>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l="1535"/>
              <a:stretch/>
            </p:blipFill>
            <p:spPr>
              <a:xfrm>
                <a:off x="2863848" y="2438400"/>
                <a:ext cx="2068832" cy="1447800"/>
              </a:xfrm>
              <a:prstGeom prst="rect">
                <a:avLst/>
              </a:prstGeom>
            </p:spPr>
          </p:pic>
        </p:grpSp>
        <p:cxnSp>
          <p:nvCxnSpPr>
            <p:cNvPr id="40" name="Straight Arrow Connector 39"/>
            <p:cNvCxnSpPr/>
            <p:nvPr/>
          </p:nvCxnSpPr>
          <p:spPr>
            <a:xfrm flipH="1" flipV="1">
              <a:off x="7086600" y="5943600"/>
              <a:ext cx="1384300" cy="7239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705600" y="5562600"/>
              <a:ext cx="317500" cy="3429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6553200" y="5257800"/>
              <a:ext cx="152400" cy="29845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477000" y="2644911"/>
              <a:ext cx="1524000" cy="1"/>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572250" y="4395725"/>
              <a:ext cx="1428750" cy="704332"/>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001000" y="2644911"/>
              <a:ext cx="0" cy="1750814"/>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289040" y="2651760"/>
              <a:ext cx="16510" cy="155194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987800" y="4311650"/>
              <a:ext cx="2273300" cy="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01947" y="5817745"/>
              <a:ext cx="946656" cy="600057"/>
            </a:xfrm>
            <a:prstGeom prst="rect">
              <a:avLst/>
            </a:prstGeom>
            <a:noFill/>
          </p:spPr>
          <p:txBody>
            <a:bodyPr wrap="square" rtlCol="0">
              <a:spAutoFit/>
            </a:bodyPr>
            <a:lstStyle/>
            <a:p>
              <a:pPr algn="ctr"/>
              <a:r>
                <a:rPr lang="en-US" sz="1050" b="1" dirty="0" smtClean="0">
                  <a:solidFill>
                    <a:srgbClr val="FF0000"/>
                  </a:solidFill>
                  <a:latin typeface="Arial Narrow" panose="020B0606020202030204" pitchFamily="34" charset="0"/>
                </a:rPr>
                <a:t>Ft McNair</a:t>
              </a:r>
            </a:p>
            <a:p>
              <a:pPr algn="ctr"/>
              <a:r>
                <a:rPr lang="en-US" sz="1050" b="1" dirty="0" smtClean="0">
                  <a:solidFill>
                    <a:srgbClr val="FF0000"/>
                  </a:solidFill>
                  <a:latin typeface="Arial Narrow" panose="020B0606020202030204" pitchFamily="34" charset="0"/>
                </a:rPr>
                <a:t>Visitor Gate Entrance</a:t>
              </a:r>
              <a:endParaRPr lang="en-US" sz="1050" b="1" dirty="0">
                <a:solidFill>
                  <a:srgbClr val="FF0000"/>
                </a:solidFill>
                <a:latin typeface="Arial Narrow" panose="020B0606020202030204" pitchFamily="34" charset="0"/>
              </a:endParaRPr>
            </a:p>
          </p:txBody>
        </p:sp>
        <p:cxnSp>
          <p:nvCxnSpPr>
            <p:cNvPr id="64" name="Straight Arrow Connector 63"/>
            <p:cNvCxnSpPr/>
            <p:nvPr/>
          </p:nvCxnSpPr>
          <p:spPr>
            <a:xfrm flipH="1">
              <a:off x="3763749" y="5218129"/>
              <a:ext cx="93508" cy="110155"/>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54626" y="5359806"/>
              <a:ext cx="13684" cy="542964"/>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857257" y="4431039"/>
              <a:ext cx="0" cy="708319"/>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600190" y="3669455"/>
              <a:ext cx="1372870" cy="253916"/>
            </a:xfrm>
            <a:prstGeom prst="rect">
              <a:avLst/>
            </a:prstGeom>
            <a:noFill/>
          </p:spPr>
          <p:txBody>
            <a:bodyPr wrap="square" rtlCol="0">
              <a:spAutoFit/>
            </a:bodyPr>
            <a:lstStyle/>
            <a:p>
              <a:pPr algn="ctr"/>
              <a:r>
                <a:rPr lang="en-US" sz="1050" b="1" dirty="0" smtClean="0">
                  <a:solidFill>
                    <a:srgbClr val="FF0000"/>
                  </a:solidFill>
                  <a:latin typeface="Arial Narrow" panose="020B0606020202030204" pitchFamily="34" charset="0"/>
                </a:rPr>
                <a:t>Baseball Stadium</a:t>
              </a:r>
              <a:endParaRPr lang="en-US" sz="1050" b="1" dirty="0">
                <a:solidFill>
                  <a:srgbClr val="FF0000"/>
                </a:solidFill>
                <a:latin typeface="Arial Narrow" panose="020B0606020202030204" pitchFamily="34" charset="0"/>
              </a:endParaRPr>
            </a:p>
          </p:txBody>
        </p:sp>
      </p:grpSp>
      <p:sp>
        <p:nvSpPr>
          <p:cNvPr id="74" name="TextBox 73"/>
          <p:cNvSpPr txBox="1"/>
          <p:nvPr/>
        </p:nvSpPr>
        <p:spPr>
          <a:xfrm>
            <a:off x="221645" y="2208324"/>
            <a:ext cx="2535028" cy="1815882"/>
          </a:xfrm>
          <a:prstGeom prst="rect">
            <a:avLst/>
          </a:prstGeom>
          <a:noFill/>
        </p:spPr>
        <p:txBody>
          <a:bodyPr wrap="square" rtlCol="0">
            <a:spAutoFit/>
          </a:bodyPr>
          <a:lstStyle/>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You will need to present a U.S.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Government issued photo ID or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passport.  Your vehicle is subject to be searched.</a:t>
            </a:r>
          </a:p>
          <a:p>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Follow the Fort McNair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Map to your destination.</a:t>
            </a:r>
            <a:r>
              <a:rPr lang="en-US" altLang="en-US" sz="1400" dirty="0">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37525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0864" y="45560"/>
            <a:ext cx="8900404" cy="2001153"/>
          </a:xfrm>
          <a:prstGeom prst="rect">
            <a:avLst/>
          </a:prstGeom>
          <a:noFill/>
          <a:ln w="9525">
            <a:noFill/>
            <a:miter lim="800000"/>
            <a:headEnd/>
            <a:tailEnd/>
          </a:ln>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National Defense University</a:t>
            </a:r>
          </a:p>
          <a:p>
            <a:pPr algn="ctr"/>
            <a:r>
              <a:rPr lang="en-US" sz="1600" b="1" dirty="0" smtClean="0">
                <a:latin typeface="Times New Roman" panose="02020603050405020304" pitchFamily="18" charset="0"/>
                <a:cs typeface="Times New Roman" panose="02020603050405020304" pitchFamily="18" charset="0"/>
              </a:rPr>
              <a:t>Fort Lesley J McNair, Washington D.C.</a:t>
            </a:r>
          </a:p>
          <a:p>
            <a:endParaRPr lang="en-US" sz="800" dirty="0" smtClean="0">
              <a:latin typeface="Times New Roman" panose="02020603050405020304" pitchFamily="18" charset="0"/>
              <a:cs typeface="Times New Roman" panose="02020603050405020304" pitchFamily="18" charset="0"/>
            </a:endParaRPr>
          </a:p>
          <a:p>
            <a:r>
              <a:rPr lang="en-US" sz="1300" b="1" dirty="0" smtClean="0">
                <a:solidFill>
                  <a:srgbClr val="0000FF"/>
                </a:solidFill>
              </a:rPr>
              <a:t>Travel Directions Continued:</a:t>
            </a:r>
          </a:p>
          <a:p>
            <a:endParaRPr lang="en-US" altLang="en-US" sz="1400" b="1" dirty="0" smtClean="0">
              <a:latin typeface="Arial" panose="020B0604020202020204" pitchFamily="34" charset="0"/>
              <a:ea typeface="Times New Roman" panose="02020603050405020304" pitchFamily="18" charset="0"/>
            </a:endParaRPr>
          </a:p>
          <a:p>
            <a:endParaRPr lang="en-US" altLang="en-US" sz="1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smtClean="0">
              <a:solidFill>
                <a:srgbClr val="0000FF"/>
              </a:solidFill>
              <a:latin typeface="Times New Roman" panose="02020603050405020304" pitchFamily="18" charset="0"/>
              <a:cs typeface="Times New Roman" panose="02020603050405020304" pitchFamily="18" charset="0"/>
            </a:endParaRPr>
          </a:p>
          <a:p>
            <a:endParaRPr lang="en-US" sz="1300" dirty="0">
              <a:solidFill>
                <a:srgbClr val="0000FF"/>
              </a:solidFill>
            </a:endParaRPr>
          </a:p>
        </p:txBody>
      </p:sp>
      <p:sp>
        <p:nvSpPr>
          <p:cNvPr id="3" name="TextBox 2"/>
          <p:cNvSpPr txBox="1"/>
          <p:nvPr/>
        </p:nvSpPr>
        <p:spPr>
          <a:xfrm>
            <a:off x="186263" y="925567"/>
            <a:ext cx="8881537" cy="1169551"/>
          </a:xfrm>
          <a:prstGeom prst="rect">
            <a:avLst/>
          </a:prstGeom>
          <a:noFill/>
        </p:spPr>
        <p:txBody>
          <a:bodyPr wrap="square" rtlCol="0">
            <a:spAutoFit/>
          </a:bodyPr>
          <a:lstStyle/>
          <a:p>
            <a:pPr lvl="0" eaLnBrk="0" hangingPunct="0"/>
            <a:r>
              <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rPr>
              <a:t>From Maryland, Prince George’s County and Eastern Montgomery County: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Follow the Capitol Beltway (I-495 or I-95) to the Baltimore-Washington (B-W) Parkway exit.  Proceed Southbound on the B-W Parkway.  As you near Washington, the B-W Parkway will become I-295 South; continue on I-295 to the Suitland Parkway exit.  Exit at the Suitland Parkway and immediately exit on to I-295 Northbound.  After joining I-295 North exit immediately at the South Capitol Street exit.  Proceed across the South Capitol Street Bridge, staying to the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right.</a:t>
            </a:r>
            <a:r>
              <a:rPr lang="en-US" altLang="en-US" sz="1400" dirty="0" smtClean="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Turn right on Potomac Ave SE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to</a:t>
            </a:r>
          </a:p>
        </p:txBody>
      </p:sp>
      <p:grpSp>
        <p:nvGrpSpPr>
          <p:cNvPr id="70" name="Group 69"/>
          <p:cNvGrpSpPr/>
          <p:nvPr/>
        </p:nvGrpSpPr>
        <p:grpSpPr>
          <a:xfrm>
            <a:off x="2863848" y="2209800"/>
            <a:ext cx="6118827" cy="4344102"/>
            <a:chOff x="2863848" y="2362200"/>
            <a:chExt cx="6118827" cy="4344102"/>
          </a:xfrm>
        </p:grpSpPr>
        <p:grpSp>
          <p:nvGrpSpPr>
            <p:cNvPr id="19" name="Group 18"/>
            <p:cNvGrpSpPr/>
            <p:nvPr/>
          </p:nvGrpSpPr>
          <p:grpSpPr>
            <a:xfrm>
              <a:off x="2863848" y="2362200"/>
              <a:ext cx="6118827" cy="4344102"/>
              <a:chOff x="2863848" y="2362200"/>
              <a:chExt cx="6118827" cy="4344102"/>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3848" y="2362200"/>
                <a:ext cx="6118827" cy="4344102"/>
              </a:xfrm>
              <a:prstGeom prst="rect">
                <a:avLst/>
              </a:prstGeom>
              <a:ln>
                <a:solidFill>
                  <a:schemeClr val="accent4"/>
                </a:solidFill>
              </a:ln>
            </p:spPr>
          </p:pic>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l="1535"/>
              <a:stretch/>
            </p:blipFill>
            <p:spPr>
              <a:xfrm>
                <a:off x="2863848" y="2438400"/>
                <a:ext cx="2068832" cy="1447800"/>
              </a:xfrm>
              <a:prstGeom prst="rect">
                <a:avLst/>
              </a:prstGeom>
            </p:spPr>
          </p:pic>
        </p:grpSp>
        <p:cxnSp>
          <p:nvCxnSpPr>
            <p:cNvPr id="40" name="Straight Arrow Connector 39"/>
            <p:cNvCxnSpPr/>
            <p:nvPr/>
          </p:nvCxnSpPr>
          <p:spPr>
            <a:xfrm flipH="1" flipV="1">
              <a:off x="7086600" y="5943600"/>
              <a:ext cx="1384300" cy="7239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705600" y="5562600"/>
              <a:ext cx="317500" cy="34290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6553200" y="5257800"/>
              <a:ext cx="152400" cy="29845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477000" y="2644911"/>
              <a:ext cx="1524000" cy="1"/>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572250" y="4395725"/>
              <a:ext cx="1428750" cy="704332"/>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001000" y="2644911"/>
              <a:ext cx="0" cy="1750814"/>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289040" y="2651760"/>
              <a:ext cx="16510" cy="155194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987800" y="4311650"/>
              <a:ext cx="2273300" cy="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01947" y="5817745"/>
              <a:ext cx="946656" cy="600057"/>
            </a:xfrm>
            <a:prstGeom prst="rect">
              <a:avLst/>
            </a:prstGeom>
            <a:noFill/>
          </p:spPr>
          <p:txBody>
            <a:bodyPr wrap="square" rtlCol="0">
              <a:spAutoFit/>
            </a:bodyPr>
            <a:lstStyle/>
            <a:p>
              <a:pPr algn="ctr"/>
              <a:r>
                <a:rPr lang="en-US" sz="1050" b="1" dirty="0" smtClean="0">
                  <a:solidFill>
                    <a:srgbClr val="FF0000"/>
                  </a:solidFill>
                  <a:latin typeface="Arial Narrow" panose="020B0606020202030204" pitchFamily="34" charset="0"/>
                </a:rPr>
                <a:t>Ft McNair</a:t>
              </a:r>
            </a:p>
            <a:p>
              <a:pPr algn="ctr"/>
              <a:r>
                <a:rPr lang="en-US" sz="1050" b="1" dirty="0" smtClean="0">
                  <a:solidFill>
                    <a:srgbClr val="FF0000"/>
                  </a:solidFill>
                  <a:latin typeface="Arial Narrow" panose="020B0606020202030204" pitchFamily="34" charset="0"/>
                </a:rPr>
                <a:t>Visitor Gate Entrance</a:t>
              </a:r>
              <a:endParaRPr lang="en-US" sz="1050" b="1" dirty="0">
                <a:solidFill>
                  <a:srgbClr val="FF0000"/>
                </a:solidFill>
                <a:latin typeface="Arial Narrow" panose="020B0606020202030204" pitchFamily="34" charset="0"/>
              </a:endParaRPr>
            </a:p>
          </p:txBody>
        </p:sp>
        <p:cxnSp>
          <p:nvCxnSpPr>
            <p:cNvPr id="64" name="Straight Arrow Connector 63"/>
            <p:cNvCxnSpPr/>
            <p:nvPr/>
          </p:nvCxnSpPr>
          <p:spPr>
            <a:xfrm flipH="1">
              <a:off x="3763749" y="5218129"/>
              <a:ext cx="93508" cy="110155"/>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54626" y="5359806"/>
              <a:ext cx="13684" cy="542964"/>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857257" y="4431039"/>
              <a:ext cx="0" cy="708319"/>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600190" y="3669455"/>
              <a:ext cx="1372870" cy="253916"/>
            </a:xfrm>
            <a:prstGeom prst="rect">
              <a:avLst/>
            </a:prstGeom>
            <a:noFill/>
          </p:spPr>
          <p:txBody>
            <a:bodyPr wrap="square" rtlCol="0">
              <a:spAutoFit/>
            </a:bodyPr>
            <a:lstStyle/>
            <a:p>
              <a:pPr algn="ctr"/>
              <a:r>
                <a:rPr lang="en-US" sz="1050" b="1" dirty="0" smtClean="0">
                  <a:solidFill>
                    <a:srgbClr val="FF0000"/>
                  </a:solidFill>
                  <a:latin typeface="Arial Narrow" panose="020B0606020202030204" pitchFamily="34" charset="0"/>
                </a:rPr>
                <a:t>Baseball Stadium</a:t>
              </a:r>
              <a:endParaRPr lang="en-US" sz="1050" b="1" dirty="0">
                <a:solidFill>
                  <a:srgbClr val="FF0000"/>
                </a:solidFill>
                <a:latin typeface="Arial Narrow" panose="020B0606020202030204" pitchFamily="34" charset="0"/>
              </a:endParaRPr>
            </a:p>
          </p:txBody>
        </p:sp>
      </p:grpSp>
      <p:sp>
        <p:nvSpPr>
          <p:cNvPr id="6" name="TextBox 5"/>
          <p:cNvSpPr txBox="1"/>
          <p:nvPr/>
        </p:nvSpPr>
        <p:spPr>
          <a:xfrm>
            <a:off x="533400" y="4278639"/>
            <a:ext cx="184731" cy="369332"/>
          </a:xfrm>
          <a:prstGeom prst="rect">
            <a:avLst/>
          </a:prstGeom>
          <a:noFill/>
        </p:spPr>
        <p:txBody>
          <a:bodyPr wrap="none" rtlCol="0">
            <a:spAutoFit/>
          </a:bodyPr>
          <a:lstStyle/>
          <a:p>
            <a:endParaRPr lang="en-US" dirty="0"/>
          </a:p>
        </p:txBody>
      </p:sp>
      <p:sp>
        <p:nvSpPr>
          <p:cNvPr id="24" name="TextBox 23"/>
          <p:cNvSpPr txBox="1"/>
          <p:nvPr/>
        </p:nvSpPr>
        <p:spPr>
          <a:xfrm>
            <a:off x="190695" y="1993398"/>
            <a:ext cx="2695941" cy="4939814"/>
          </a:xfrm>
          <a:prstGeom prst="rect">
            <a:avLst/>
          </a:prstGeom>
          <a:noFill/>
        </p:spPr>
        <p:txBody>
          <a:bodyPr wrap="square" rtlCol="0">
            <a:spAutoFit/>
          </a:bodyPr>
          <a:lstStyle/>
          <a:p>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First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Street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SE.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Make a left on to First Street SE staying in the left lane. Proceed one block to N Street SE and make a left.  Proceed 3 blocks on N Street SE to S Capital Street SW and make a left.  Ensure you are in the right lane.  Go 2 blocks on S Capital Street SW heading south to P Street SW and make a right.  Proceed 3 blocks on P Street SW to 2nd Street SW and then make a left.  Go one block and then veer right onto Ft McNair Visitor gate entrance. </a:t>
            </a:r>
            <a:endPar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05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You will need to present a U.S.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Government issued photo ID or </a:t>
            </a:r>
          </a:p>
          <a:p>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passport.  </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Your vehicle is subject to be searched.</a:t>
            </a: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105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Follow the Fort McNair </a:t>
            </a:r>
          </a:p>
          <a:p>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Map to your destination.</a:t>
            </a:r>
            <a:r>
              <a:rPr lang="en-US" altLang="en-US" sz="1400" dirty="0">
                <a:latin typeface="Times New Roman" panose="02020603050405020304" pitchFamily="18"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172548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23"/>
          <p:cNvSpPr txBox="1">
            <a:spLocks noChangeArrowheads="1"/>
          </p:cNvSpPr>
          <p:nvPr/>
        </p:nvSpPr>
        <p:spPr bwMode="auto">
          <a:xfrm>
            <a:off x="2252663" y="117475"/>
            <a:ext cx="4567237" cy="1117229"/>
          </a:xfrm>
          <a:prstGeom prst="rect">
            <a:avLst/>
          </a:prstGeom>
          <a:noFill/>
          <a:ln w="9525">
            <a:noFill/>
            <a:miter lim="800000"/>
            <a:headEnd/>
            <a:tailEnd/>
          </a:ln>
        </p:spPr>
        <p:txBody>
          <a:bodyPr>
            <a:spAutoFit/>
          </a:bodyPr>
          <a:lstStyle/>
          <a:p>
            <a:pPr algn="ctr" eaLnBrk="0" hangingPunct="0">
              <a:lnSpc>
                <a:spcPct val="90000"/>
              </a:lnSpc>
            </a:pPr>
            <a:r>
              <a:rPr lang="en-US" sz="2000" b="1" dirty="0" smtClean="0">
                <a:solidFill>
                  <a:srgbClr val="000066"/>
                </a:solidFill>
              </a:rPr>
              <a:t>Ft McNair</a:t>
            </a:r>
          </a:p>
          <a:p>
            <a:pPr algn="ctr" eaLnBrk="0" hangingPunct="0">
              <a:lnSpc>
                <a:spcPct val="90000"/>
              </a:lnSpc>
            </a:pPr>
            <a:r>
              <a:rPr lang="en-US" sz="2000" b="1" dirty="0" smtClean="0">
                <a:solidFill>
                  <a:srgbClr val="000066"/>
                </a:solidFill>
              </a:rPr>
              <a:t>National </a:t>
            </a:r>
            <a:r>
              <a:rPr lang="en-US" sz="2000" b="1" dirty="0">
                <a:solidFill>
                  <a:srgbClr val="000066"/>
                </a:solidFill>
              </a:rPr>
              <a:t>Defense University</a:t>
            </a:r>
          </a:p>
          <a:p>
            <a:pPr algn="ctr" eaLnBrk="0" hangingPunct="0">
              <a:lnSpc>
                <a:spcPct val="90000"/>
              </a:lnSpc>
            </a:pPr>
            <a:r>
              <a:rPr lang="en-US" sz="2000" b="1" dirty="0">
                <a:solidFill>
                  <a:srgbClr val="000066"/>
                </a:solidFill>
              </a:rPr>
              <a:t>Marshall Hall</a:t>
            </a:r>
          </a:p>
          <a:p>
            <a:pPr algn="ctr" eaLnBrk="0" hangingPunct="0">
              <a:lnSpc>
                <a:spcPct val="90000"/>
              </a:lnSpc>
            </a:pPr>
            <a:r>
              <a:rPr lang="en-US" sz="1400" b="1" dirty="0">
                <a:solidFill>
                  <a:srgbClr val="000066"/>
                </a:solidFill>
              </a:rPr>
              <a:t>(</a:t>
            </a:r>
            <a:r>
              <a:rPr lang="en-US" sz="1400" b="1" dirty="0" err="1">
                <a:solidFill>
                  <a:srgbClr val="FF0000"/>
                </a:solidFill>
              </a:rPr>
              <a:t>Bldg</a:t>
            </a:r>
            <a:r>
              <a:rPr lang="en-US" sz="1400" b="1" dirty="0">
                <a:solidFill>
                  <a:srgbClr val="FF0000"/>
                </a:solidFill>
              </a:rPr>
              <a:t> 62</a:t>
            </a:r>
            <a:r>
              <a:rPr lang="en-US" sz="1400" b="1" dirty="0">
                <a:solidFill>
                  <a:srgbClr val="000066"/>
                </a:solidFill>
              </a:rPr>
              <a:t>)</a:t>
            </a:r>
          </a:p>
        </p:txBody>
      </p:sp>
      <p:pic>
        <p:nvPicPr>
          <p:cNvPr id="2052"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987550"/>
            <a:ext cx="8839200" cy="4611688"/>
          </a:xfrm>
          <a:prstGeom prst="rect">
            <a:avLst/>
          </a:prstGeom>
          <a:noFill/>
          <a:ln w="9525">
            <a:noFill/>
            <a:miter lim="800000"/>
            <a:headEnd/>
            <a:tailEnd/>
          </a:ln>
        </p:spPr>
      </p:pic>
      <p:sp>
        <p:nvSpPr>
          <p:cNvPr id="2053" name="Line 6"/>
          <p:cNvSpPr>
            <a:spLocks noChangeShapeType="1"/>
          </p:cNvSpPr>
          <p:nvPr/>
        </p:nvSpPr>
        <p:spPr bwMode="auto">
          <a:xfrm flipV="1">
            <a:off x="1905000" y="2362200"/>
            <a:ext cx="1671638" cy="3175"/>
          </a:xfrm>
          <a:prstGeom prst="line">
            <a:avLst/>
          </a:prstGeom>
          <a:noFill/>
          <a:ln w="28575">
            <a:solidFill>
              <a:srgbClr val="FF0000"/>
            </a:solidFill>
            <a:prstDash val="dash"/>
            <a:round/>
            <a:headEnd/>
            <a:tailEnd type="triangle" w="med" len="med"/>
          </a:ln>
        </p:spPr>
        <p:txBody>
          <a:bodyPr/>
          <a:lstStyle/>
          <a:p>
            <a:endParaRPr lang="en-US"/>
          </a:p>
        </p:txBody>
      </p:sp>
      <p:sp>
        <p:nvSpPr>
          <p:cNvPr id="2054" name="Text Box 7"/>
          <p:cNvSpPr txBox="1">
            <a:spLocks noChangeArrowheads="1"/>
          </p:cNvSpPr>
          <p:nvPr/>
        </p:nvSpPr>
        <p:spPr bwMode="auto">
          <a:xfrm>
            <a:off x="4876800" y="2578100"/>
            <a:ext cx="658813" cy="1116013"/>
          </a:xfrm>
          <a:prstGeom prst="rect">
            <a:avLst/>
          </a:prstGeom>
          <a:noFill/>
          <a:ln w="9525">
            <a:noFill/>
            <a:miter lim="800000"/>
            <a:headEnd/>
            <a:tailEnd/>
          </a:ln>
        </p:spPr>
        <p:txBody>
          <a:bodyPr wrap="none">
            <a:spAutoFit/>
          </a:bodyPr>
          <a:lstStyle/>
          <a:p>
            <a:pPr>
              <a:lnSpc>
                <a:spcPct val="70000"/>
              </a:lnSpc>
            </a:pPr>
            <a:r>
              <a:rPr lang="en-US" sz="9600">
                <a:solidFill>
                  <a:srgbClr val="FF0000"/>
                </a:solidFill>
              </a:rPr>
              <a:t>*</a:t>
            </a:r>
          </a:p>
        </p:txBody>
      </p:sp>
      <p:sp>
        <p:nvSpPr>
          <p:cNvPr id="2055" name="Text Box 8"/>
          <p:cNvSpPr txBox="1">
            <a:spLocks noChangeArrowheads="1"/>
          </p:cNvSpPr>
          <p:nvPr/>
        </p:nvSpPr>
        <p:spPr bwMode="auto">
          <a:xfrm>
            <a:off x="5486400" y="2157413"/>
            <a:ext cx="1123950" cy="455612"/>
          </a:xfrm>
          <a:prstGeom prst="rect">
            <a:avLst/>
          </a:prstGeom>
          <a:solidFill>
            <a:schemeClr val="bg1"/>
          </a:solidFill>
          <a:ln w="9525">
            <a:noFill/>
            <a:miter lim="800000"/>
            <a:headEnd/>
            <a:tailEnd/>
          </a:ln>
        </p:spPr>
        <p:txBody>
          <a:bodyPr wrap="none">
            <a:spAutoFit/>
          </a:bodyPr>
          <a:lstStyle/>
          <a:p>
            <a:pPr algn="ctr"/>
            <a:r>
              <a:rPr lang="en-US" sz="1200" b="1">
                <a:solidFill>
                  <a:srgbClr val="FF0000"/>
                </a:solidFill>
              </a:rPr>
              <a:t>Marshall Hall</a:t>
            </a:r>
          </a:p>
          <a:p>
            <a:pPr algn="ctr"/>
            <a:r>
              <a:rPr lang="en-US" sz="1200" b="1">
                <a:solidFill>
                  <a:srgbClr val="FF0000"/>
                </a:solidFill>
              </a:rPr>
              <a:t>(Bldg 62)</a:t>
            </a:r>
          </a:p>
        </p:txBody>
      </p:sp>
      <p:sp>
        <p:nvSpPr>
          <p:cNvPr id="2056" name="Text Box 9"/>
          <p:cNvSpPr txBox="1">
            <a:spLocks noChangeArrowheads="1"/>
          </p:cNvSpPr>
          <p:nvPr/>
        </p:nvSpPr>
        <p:spPr bwMode="auto">
          <a:xfrm>
            <a:off x="4403464" y="1298674"/>
            <a:ext cx="838200" cy="307777"/>
          </a:xfrm>
          <a:prstGeom prst="rect">
            <a:avLst/>
          </a:prstGeom>
          <a:noFill/>
          <a:ln w="9525">
            <a:noFill/>
            <a:miter lim="800000"/>
            <a:headEnd/>
            <a:tailEnd/>
          </a:ln>
        </p:spPr>
        <p:txBody>
          <a:bodyPr wrap="square">
            <a:spAutoFit/>
          </a:bodyPr>
          <a:lstStyle/>
          <a:p>
            <a:r>
              <a:rPr lang="en-US" sz="1400" b="1" dirty="0" smtClean="0"/>
              <a:t>Parking</a:t>
            </a:r>
            <a:endParaRPr lang="en-US" sz="1400" b="1" dirty="0"/>
          </a:p>
        </p:txBody>
      </p:sp>
      <p:sp>
        <p:nvSpPr>
          <p:cNvPr id="2057" name="Line 10"/>
          <p:cNvSpPr>
            <a:spLocks noChangeShapeType="1"/>
          </p:cNvSpPr>
          <p:nvPr/>
        </p:nvSpPr>
        <p:spPr bwMode="auto">
          <a:xfrm flipH="1">
            <a:off x="1905000" y="1987550"/>
            <a:ext cx="152400" cy="338138"/>
          </a:xfrm>
          <a:prstGeom prst="line">
            <a:avLst/>
          </a:prstGeom>
          <a:noFill/>
          <a:ln w="38100">
            <a:solidFill>
              <a:schemeClr val="tx1"/>
            </a:solidFill>
            <a:round/>
            <a:headEnd/>
            <a:tailEnd type="triangle" w="med" len="med"/>
          </a:ln>
        </p:spPr>
        <p:txBody>
          <a:bodyPr/>
          <a:lstStyle/>
          <a:p>
            <a:endParaRPr lang="en-US"/>
          </a:p>
        </p:txBody>
      </p:sp>
      <p:sp>
        <p:nvSpPr>
          <p:cNvPr id="2058" name="Line 11"/>
          <p:cNvSpPr>
            <a:spLocks noChangeShapeType="1"/>
          </p:cNvSpPr>
          <p:nvPr/>
        </p:nvSpPr>
        <p:spPr bwMode="auto">
          <a:xfrm>
            <a:off x="1600200" y="2157413"/>
            <a:ext cx="304800" cy="168275"/>
          </a:xfrm>
          <a:prstGeom prst="line">
            <a:avLst/>
          </a:prstGeom>
          <a:noFill/>
          <a:ln w="28575">
            <a:solidFill>
              <a:srgbClr val="FF0000"/>
            </a:solidFill>
            <a:prstDash val="dash"/>
            <a:round/>
            <a:headEnd/>
            <a:tailEnd type="triangle" w="med" len="med"/>
          </a:ln>
        </p:spPr>
        <p:txBody>
          <a:bodyPr/>
          <a:lstStyle/>
          <a:p>
            <a:endParaRPr lang="en-US"/>
          </a:p>
        </p:txBody>
      </p:sp>
      <p:sp>
        <p:nvSpPr>
          <p:cNvPr id="2059" name="Text Box 12"/>
          <p:cNvSpPr txBox="1">
            <a:spLocks noChangeArrowheads="1"/>
          </p:cNvSpPr>
          <p:nvPr/>
        </p:nvSpPr>
        <p:spPr bwMode="auto">
          <a:xfrm>
            <a:off x="2057400" y="1734979"/>
            <a:ext cx="1483098" cy="246221"/>
          </a:xfrm>
          <a:prstGeom prst="rect">
            <a:avLst/>
          </a:prstGeom>
          <a:noFill/>
          <a:ln w="9525">
            <a:noFill/>
            <a:miter lim="800000"/>
            <a:headEnd/>
            <a:tailEnd/>
          </a:ln>
        </p:spPr>
        <p:txBody>
          <a:bodyPr wrap="none">
            <a:spAutoFit/>
          </a:bodyPr>
          <a:lstStyle/>
          <a:p>
            <a:r>
              <a:rPr lang="en-US" sz="1000" b="1" dirty="0"/>
              <a:t>Visitor </a:t>
            </a:r>
            <a:r>
              <a:rPr lang="en-US" sz="1000" b="1" dirty="0" smtClean="0"/>
              <a:t>Gate Entrance</a:t>
            </a:r>
            <a:endParaRPr lang="en-US" sz="1000" b="1" dirty="0"/>
          </a:p>
        </p:txBody>
      </p:sp>
      <p:sp>
        <p:nvSpPr>
          <p:cNvPr id="2061" name="Text Box 15"/>
          <p:cNvSpPr txBox="1">
            <a:spLocks noChangeArrowheads="1"/>
          </p:cNvSpPr>
          <p:nvPr/>
        </p:nvSpPr>
        <p:spPr bwMode="auto">
          <a:xfrm>
            <a:off x="3810000" y="2649538"/>
            <a:ext cx="762000" cy="214312"/>
          </a:xfrm>
          <a:prstGeom prst="rect">
            <a:avLst/>
          </a:prstGeom>
          <a:noFill/>
          <a:ln w="9525">
            <a:noFill/>
            <a:miter lim="800000"/>
            <a:headEnd/>
            <a:tailEnd/>
          </a:ln>
        </p:spPr>
        <p:txBody>
          <a:bodyPr wrap="none">
            <a:spAutoFit/>
          </a:bodyPr>
          <a:lstStyle/>
          <a:p>
            <a:r>
              <a:rPr lang="en-US" sz="800" b="1" dirty="0">
                <a:solidFill>
                  <a:srgbClr val="0000FF"/>
                </a:solidFill>
              </a:rPr>
              <a:t>Lincoln Hall</a:t>
            </a:r>
          </a:p>
        </p:txBody>
      </p:sp>
      <p:sp>
        <p:nvSpPr>
          <p:cNvPr id="2062" name="Line 16"/>
          <p:cNvSpPr>
            <a:spLocks noChangeShapeType="1"/>
          </p:cNvSpPr>
          <p:nvPr/>
        </p:nvSpPr>
        <p:spPr bwMode="auto">
          <a:xfrm flipH="1">
            <a:off x="5486400" y="2493963"/>
            <a:ext cx="152400" cy="338137"/>
          </a:xfrm>
          <a:prstGeom prst="line">
            <a:avLst/>
          </a:prstGeom>
          <a:noFill/>
          <a:ln w="38100">
            <a:solidFill>
              <a:schemeClr val="tx1"/>
            </a:solidFill>
            <a:round/>
            <a:headEnd/>
            <a:tailEnd type="triangle" w="med" len="med"/>
          </a:ln>
        </p:spPr>
        <p:txBody>
          <a:bodyPr/>
          <a:lstStyle/>
          <a:p>
            <a:endParaRPr lang="en-US"/>
          </a:p>
        </p:txBody>
      </p:sp>
      <p:sp>
        <p:nvSpPr>
          <p:cNvPr id="2063" name="Rectangle 17"/>
          <p:cNvSpPr>
            <a:spLocks noChangeArrowheads="1"/>
          </p:cNvSpPr>
          <p:nvPr/>
        </p:nvSpPr>
        <p:spPr bwMode="auto">
          <a:xfrm>
            <a:off x="457200" y="1987550"/>
            <a:ext cx="152400" cy="844550"/>
          </a:xfrm>
          <a:prstGeom prst="rect">
            <a:avLst/>
          </a:prstGeom>
          <a:solidFill>
            <a:schemeClr val="bg1"/>
          </a:solidFill>
          <a:ln w="9525">
            <a:noFill/>
            <a:miter lim="800000"/>
            <a:headEnd/>
            <a:tailEnd/>
          </a:ln>
        </p:spPr>
        <p:txBody>
          <a:bodyPr wrap="none" anchor="ctr"/>
          <a:lstStyle/>
          <a:p>
            <a:endParaRPr lang="en-US"/>
          </a:p>
        </p:txBody>
      </p:sp>
      <p:sp>
        <p:nvSpPr>
          <p:cNvPr id="2064" name="Line 18"/>
          <p:cNvSpPr>
            <a:spLocks noChangeShapeType="1"/>
          </p:cNvSpPr>
          <p:nvPr/>
        </p:nvSpPr>
        <p:spPr bwMode="auto">
          <a:xfrm>
            <a:off x="700088" y="4154488"/>
            <a:ext cx="0" cy="338137"/>
          </a:xfrm>
          <a:prstGeom prst="line">
            <a:avLst/>
          </a:prstGeom>
          <a:noFill/>
          <a:ln w="9525">
            <a:solidFill>
              <a:schemeClr val="tx1"/>
            </a:solidFill>
            <a:round/>
            <a:headEnd/>
            <a:tailEnd type="triangle" w="med" len="med"/>
          </a:ln>
        </p:spPr>
        <p:txBody>
          <a:bodyPr/>
          <a:lstStyle/>
          <a:p>
            <a:endParaRPr lang="en-US"/>
          </a:p>
        </p:txBody>
      </p:sp>
      <p:sp>
        <p:nvSpPr>
          <p:cNvPr id="2065" name="Rectangle 19"/>
          <p:cNvSpPr>
            <a:spLocks noChangeArrowheads="1"/>
          </p:cNvSpPr>
          <p:nvPr/>
        </p:nvSpPr>
        <p:spPr bwMode="auto">
          <a:xfrm>
            <a:off x="914400" y="2125663"/>
            <a:ext cx="457200" cy="84137"/>
          </a:xfrm>
          <a:prstGeom prst="rect">
            <a:avLst/>
          </a:prstGeom>
          <a:solidFill>
            <a:schemeClr val="bg1"/>
          </a:solidFill>
          <a:ln w="9525">
            <a:noFill/>
            <a:miter lim="800000"/>
            <a:headEnd/>
            <a:tailEnd/>
          </a:ln>
        </p:spPr>
        <p:txBody>
          <a:bodyPr wrap="none" anchor="ctr"/>
          <a:lstStyle/>
          <a:p>
            <a:endParaRPr lang="en-US"/>
          </a:p>
        </p:txBody>
      </p:sp>
      <p:sp>
        <p:nvSpPr>
          <p:cNvPr id="2066" name="Text Box 20"/>
          <p:cNvSpPr txBox="1">
            <a:spLocks noChangeArrowheads="1"/>
          </p:cNvSpPr>
          <p:nvPr/>
        </p:nvSpPr>
        <p:spPr bwMode="auto">
          <a:xfrm>
            <a:off x="1020763" y="2020888"/>
            <a:ext cx="715962" cy="115887"/>
          </a:xfrm>
          <a:prstGeom prst="rect">
            <a:avLst/>
          </a:prstGeom>
          <a:solidFill>
            <a:schemeClr val="bg1"/>
          </a:solidFill>
          <a:ln w="9525">
            <a:noFill/>
            <a:miter lim="800000"/>
            <a:headEnd/>
            <a:tailEnd/>
          </a:ln>
        </p:spPr>
        <p:txBody>
          <a:bodyPr wrap="none">
            <a:spAutoFit/>
          </a:bodyPr>
          <a:lstStyle/>
          <a:p>
            <a:pPr>
              <a:lnSpc>
                <a:spcPct val="20000"/>
              </a:lnSpc>
            </a:pPr>
            <a:r>
              <a:rPr lang="en-US" sz="800" b="1"/>
              <a:t>2nd St SW </a:t>
            </a:r>
          </a:p>
        </p:txBody>
      </p:sp>
      <p:sp>
        <p:nvSpPr>
          <p:cNvPr id="2067" name="Line 21"/>
          <p:cNvSpPr>
            <a:spLocks noChangeShapeType="1"/>
          </p:cNvSpPr>
          <p:nvPr/>
        </p:nvSpPr>
        <p:spPr bwMode="auto">
          <a:xfrm>
            <a:off x="609600" y="2157413"/>
            <a:ext cx="228600" cy="0"/>
          </a:xfrm>
          <a:prstGeom prst="line">
            <a:avLst/>
          </a:prstGeom>
          <a:noFill/>
          <a:ln w="28575">
            <a:solidFill>
              <a:srgbClr val="FF0000"/>
            </a:solidFill>
            <a:prstDash val="dash"/>
            <a:round/>
            <a:headEnd/>
            <a:tailEnd type="triangle" w="med" len="med"/>
          </a:ln>
        </p:spPr>
        <p:txBody>
          <a:bodyPr/>
          <a:lstStyle/>
          <a:p>
            <a:endParaRPr lang="en-US"/>
          </a:p>
        </p:txBody>
      </p:sp>
      <p:sp>
        <p:nvSpPr>
          <p:cNvPr id="2068" name="Line 22"/>
          <p:cNvSpPr>
            <a:spLocks noChangeShapeType="1"/>
          </p:cNvSpPr>
          <p:nvPr/>
        </p:nvSpPr>
        <p:spPr bwMode="auto">
          <a:xfrm>
            <a:off x="914400" y="2157413"/>
            <a:ext cx="685800" cy="0"/>
          </a:xfrm>
          <a:prstGeom prst="line">
            <a:avLst/>
          </a:prstGeom>
          <a:noFill/>
          <a:ln w="28575">
            <a:solidFill>
              <a:srgbClr val="FF0000"/>
            </a:solidFill>
            <a:prstDash val="dash"/>
            <a:round/>
            <a:headEnd/>
            <a:tailEnd type="triangle" w="med" len="med"/>
          </a:ln>
        </p:spPr>
        <p:txBody>
          <a:bodyPr/>
          <a:lstStyle/>
          <a:p>
            <a:endParaRPr lang="en-US"/>
          </a:p>
        </p:txBody>
      </p:sp>
      <p:sp>
        <p:nvSpPr>
          <p:cNvPr id="2069" name="Line 23"/>
          <p:cNvSpPr>
            <a:spLocks noChangeShapeType="1"/>
          </p:cNvSpPr>
          <p:nvPr/>
        </p:nvSpPr>
        <p:spPr bwMode="auto">
          <a:xfrm rot="16200000" flipV="1">
            <a:off x="990600" y="1995488"/>
            <a:ext cx="0" cy="152400"/>
          </a:xfrm>
          <a:prstGeom prst="line">
            <a:avLst/>
          </a:prstGeom>
          <a:noFill/>
          <a:ln w="9525">
            <a:solidFill>
              <a:schemeClr val="tx1"/>
            </a:solidFill>
            <a:round/>
            <a:headEnd/>
            <a:tailEnd type="triangle" w="med" len="med"/>
          </a:ln>
        </p:spPr>
        <p:txBody>
          <a:bodyPr/>
          <a:lstStyle/>
          <a:p>
            <a:endParaRPr lang="en-US"/>
          </a:p>
        </p:txBody>
      </p:sp>
      <p:sp>
        <p:nvSpPr>
          <p:cNvPr id="2070" name="Line 24"/>
          <p:cNvSpPr>
            <a:spLocks noChangeShapeType="1"/>
          </p:cNvSpPr>
          <p:nvPr/>
        </p:nvSpPr>
        <p:spPr bwMode="auto">
          <a:xfrm rot="5400000" flipH="1" flipV="1">
            <a:off x="1747838" y="1985963"/>
            <a:ext cx="0" cy="152400"/>
          </a:xfrm>
          <a:prstGeom prst="line">
            <a:avLst/>
          </a:prstGeom>
          <a:noFill/>
          <a:ln w="9525">
            <a:solidFill>
              <a:schemeClr val="tx1"/>
            </a:solidFill>
            <a:round/>
            <a:headEnd/>
            <a:tailEnd type="triangle" w="med" len="med"/>
          </a:ln>
        </p:spPr>
        <p:txBody>
          <a:bodyPr/>
          <a:lstStyle/>
          <a:p>
            <a:endParaRPr lang="en-US"/>
          </a:p>
        </p:txBody>
      </p:sp>
      <p:sp>
        <p:nvSpPr>
          <p:cNvPr id="2071" name="Line 25"/>
          <p:cNvSpPr>
            <a:spLocks noChangeShapeType="1"/>
          </p:cNvSpPr>
          <p:nvPr/>
        </p:nvSpPr>
        <p:spPr bwMode="auto">
          <a:xfrm>
            <a:off x="838200" y="2241550"/>
            <a:ext cx="4876800" cy="0"/>
          </a:xfrm>
          <a:prstGeom prst="line">
            <a:avLst/>
          </a:prstGeom>
          <a:noFill/>
          <a:ln w="9525">
            <a:solidFill>
              <a:srgbClr val="808080"/>
            </a:solidFill>
            <a:prstDash val="dashDot"/>
            <a:round/>
            <a:headEnd/>
            <a:tailEnd/>
          </a:ln>
        </p:spPr>
        <p:txBody>
          <a:bodyPr/>
          <a:lstStyle/>
          <a:p>
            <a:endParaRPr lang="en-US"/>
          </a:p>
        </p:txBody>
      </p:sp>
      <p:sp>
        <p:nvSpPr>
          <p:cNvPr id="2072" name="Line 26"/>
          <p:cNvSpPr>
            <a:spLocks noChangeShapeType="1"/>
          </p:cNvSpPr>
          <p:nvPr/>
        </p:nvSpPr>
        <p:spPr bwMode="auto">
          <a:xfrm>
            <a:off x="812800" y="2108200"/>
            <a:ext cx="4876800" cy="0"/>
          </a:xfrm>
          <a:prstGeom prst="line">
            <a:avLst/>
          </a:prstGeom>
          <a:noFill/>
          <a:ln w="9525">
            <a:solidFill>
              <a:srgbClr val="808080"/>
            </a:solidFill>
            <a:prstDash val="dashDot"/>
            <a:round/>
            <a:headEnd/>
            <a:tailEnd/>
          </a:ln>
        </p:spPr>
        <p:txBody>
          <a:bodyPr/>
          <a:lstStyle/>
          <a:p>
            <a:endParaRPr lang="en-US"/>
          </a:p>
        </p:txBody>
      </p:sp>
      <p:sp>
        <p:nvSpPr>
          <p:cNvPr id="2073" name="Line 27"/>
          <p:cNvSpPr>
            <a:spLocks noChangeShapeType="1"/>
          </p:cNvSpPr>
          <p:nvPr/>
        </p:nvSpPr>
        <p:spPr bwMode="auto">
          <a:xfrm rot="5400000" flipH="1">
            <a:off x="-1366044" y="4350544"/>
            <a:ext cx="4217988" cy="0"/>
          </a:xfrm>
          <a:prstGeom prst="line">
            <a:avLst/>
          </a:prstGeom>
          <a:noFill/>
          <a:ln w="9525">
            <a:solidFill>
              <a:srgbClr val="808080"/>
            </a:solidFill>
            <a:prstDash val="dashDot"/>
            <a:round/>
            <a:headEnd/>
            <a:tailEnd/>
          </a:ln>
        </p:spPr>
        <p:txBody>
          <a:bodyPr/>
          <a:lstStyle/>
          <a:p>
            <a:endParaRPr lang="en-US"/>
          </a:p>
        </p:txBody>
      </p:sp>
      <p:sp>
        <p:nvSpPr>
          <p:cNvPr id="2074" name="Line 28"/>
          <p:cNvSpPr>
            <a:spLocks noChangeShapeType="1"/>
          </p:cNvSpPr>
          <p:nvPr/>
        </p:nvSpPr>
        <p:spPr bwMode="auto">
          <a:xfrm rot="5400000" flipH="1">
            <a:off x="-1470819" y="4350544"/>
            <a:ext cx="4217988" cy="0"/>
          </a:xfrm>
          <a:prstGeom prst="line">
            <a:avLst/>
          </a:prstGeom>
          <a:noFill/>
          <a:ln w="9525">
            <a:solidFill>
              <a:srgbClr val="808080"/>
            </a:solidFill>
            <a:prstDash val="dashDot"/>
            <a:round/>
            <a:headEnd/>
            <a:tailEnd/>
          </a:ln>
        </p:spPr>
        <p:txBody>
          <a:bodyPr/>
          <a:lstStyle/>
          <a:p>
            <a:endParaRPr lang="en-US"/>
          </a:p>
        </p:txBody>
      </p:sp>
      <p:sp>
        <p:nvSpPr>
          <p:cNvPr id="2075" name="Text Box 29"/>
          <p:cNvSpPr txBox="1">
            <a:spLocks noChangeArrowheads="1"/>
          </p:cNvSpPr>
          <p:nvPr/>
        </p:nvSpPr>
        <p:spPr bwMode="auto">
          <a:xfrm rot="-5400000">
            <a:off x="440531" y="4004469"/>
            <a:ext cx="574675" cy="115888"/>
          </a:xfrm>
          <a:prstGeom prst="rect">
            <a:avLst/>
          </a:prstGeom>
          <a:solidFill>
            <a:schemeClr val="bg1"/>
          </a:solidFill>
          <a:ln w="9525">
            <a:noFill/>
            <a:miter lim="800000"/>
            <a:headEnd/>
            <a:tailEnd/>
          </a:ln>
        </p:spPr>
        <p:txBody>
          <a:bodyPr wrap="none">
            <a:spAutoFit/>
          </a:bodyPr>
          <a:lstStyle/>
          <a:p>
            <a:pPr>
              <a:lnSpc>
                <a:spcPct val="20000"/>
              </a:lnSpc>
            </a:pPr>
            <a:r>
              <a:rPr lang="en-US" sz="800" b="1"/>
              <a:t>P St SW</a:t>
            </a:r>
          </a:p>
        </p:txBody>
      </p:sp>
      <p:sp>
        <p:nvSpPr>
          <p:cNvPr id="2076" name="Line 30"/>
          <p:cNvSpPr>
            <a:spLocks noChangeShapeType="1"/>
          </p:cNvSpPr>
          <p:nvPr/>
        </p:nvSpPr>
        <p:spPr bwMode="auto">
          <a:xfrm flipV="1">
            <a:off x="685800" y="3338513"/>
            <a:ext cx="0" cy="336550"/>
          </a:xfrm>
          <a:prstGeom prst="line">
            <a:avLst/>
          </a:prstGeom>
          <a:noFill/>
          <a:ln w="9525">
            <a:solidFill>
              <a:schemeClr val="tx1"/>
            </a:solidFill>
            <a:round/>
            <a:headEnd/>
            <a:tailEnd type="triangle" w="med" len="med"/>
          </a:ln>
        </p:spPr>
        <p:txBody>
          <a:bodyPr/>
          <a:lstStyle/>
          <a:p>
            <a:endParaRPr lang="en-US"/>
          </a:p>
        </p:txBody>
      </p:sp>
      <p:sp>
        <p:nvSpPr>
          <p:cNvPr id="2077" name="Line 32"/>
          <p:cNvSpPr>
            <a:spLocks noChangeShapeType="1"/>
          </p:cNvSpPr>
          <p:nvPr/>
        </p:nvSpPr>
        <p:spPr bwMode="auto">
          <a:xfrm rot="-5400000">
            <a:off x="1562100" y="1905000"/>
            <a:ext cx="381000" cy="0"/>
          </a:xfrm>
          <a:prstGeom prst="line">
            <a:avLst/>
          </a:prstGeom>
          <a:noFill/>
          <a:ln w="9525">
            <a:solidFill>
              <a:srgbClr val="808080"/>
            </a:solidFill>
            <a:prstDash val="dashDot"/>
            <a:round/>
            <a:headEnd/>
            <a:tailEnd/>
          </a:ln>
        </p:spPr>
        <p:txBody>
          <a:bodyPr/>
          <a:lstStyle/>
          <a:p>
            <a:endParaRPr lang="en-US"/>
          </a:p>
        </p:txBody>
      </p:sp>
      <p:sp>
        <p:nvSpPr>
          <p:cNvPr id="2078" name="Line 33"/>
          <p:cNvSpPr>
            <a:spLocks noChangeShapeType="1"/>
          </p:cNvSpPr>
          <p:nvPr/>
        </p:nvSpPr>
        <p:spPr bwMode="auto">
          <a:xfrm rot="-5400000">
            <a:off x="1714500" y="1895475"/>
            <a:ext cx="381000" cy="0"/>
          </a:xfrm>
          <a:prstGeom prst="line">
            <a:avLst/>
          </a:prstGeom>
          <a:noFill/>
          <a:ln w="9525">
            <a:solidFill>
              <a:srgbClr val="808080"/>
            </a:solidFill>
            <a:prstDash val="dashDot"/>
            <a:round/>
            <a:headEnd/>
            <a:tailEnd/>
          </a:ln>
        </p:spPr>
        <p:txBody>
          <a:bodyPr/>
          <a:lstStyle/>
          <a:p>
            <a:endParaRPr lang="en-US"/>
          </a:p>
        </p:txBody>
      </p:sp>
      <p:sp>
        <p:nvSpPr>
          <p:cNvPr id="2079" name="Text Box 34"/>
          <p:cNvSpPr txBox="1">
            <a:spLocks noChangeArrowheads="1"/>
          </p:cNvSpPr>
          <p:nvPr/>
        </p:nvSpPr>
        <p:spPr bwMode="auto">
          <a:xfrm rot="-5400000">
            <a:off x="1560512" y="1725613"/>
            <a:ext cx="614363" cy="115888"/>
          </a:xfrm>
          <a:prstGeom prst="rect">
            <a:avLst/>
          </a:prstGeom>
          <a:noFill/>
          <a:ln w="9525">
            <a:noFill/>
            <a:miter lim="800000"/>
            <a:headEnd/>
            <a:tailEnd/>
          </a:ln>
        </p:spPr>
        <p:txBody>
          <a:bodyPr wrap="none">
            <a:spAutoFit/>
          </a:bodyPr>
          <a:lstStyle/>
          <a:p>
            <a:pPr>
              <a:lnSpc>
                <a:spcPct val="20000"/>
              </a:lnSpc>
            </a:pPr>
            <a:r>
              <a:rPr lang="en-US" sz="800" b="1"/>
              <a:t>Q St SW </a:t>
            </a:r>
          </a:p>
        </p:txBody>
      </p:sp>
      <p:sp>
        <p:nvSpPr>
          <p:cNvPr id="2080" name="Line 35"/>
          <p:cNvSpPr>
            <a:spLocks noChangeShapeType="1"/>
          </p:cNvSpPr>
          <p:nvPr/>
        </p:nvSpPr>
        <p:spPr bwMode="auto">
          <a:xfrm>
            <a:off x="1924050" y="1638300"/>
            <a:ext cx="0" cy="304800"/>
          </a:xfrm>
          <a:prstGeom prst="line">
            <a:avLst/>
          </a:prstGeom>
          <a:noFill/>
          <a:ln w="9525">
            <a:solidFill>
              <a:schemeClr val="tx1"/>
            </a:solidFill>
            <a:round/>
            <a:headEnd type="triangle" w="med" len="med"/>
            <a:tailEnd type="triangle" w="med" len="med"/>
          </a:ln>
        </p:spPr>
        <p:txBody>
          <a:bodyPr/>
          <a:lstStyle/>
          <a:p>
            <a:endParaRPr lang="en-US"/>
          </a:p>
        </p:txBody>
      </p:sp>
      <p:sp>
        <p:nvSpPr>
          <p:cNvPr id="2081" name="Text Box 36"/>
          <p:cNvSpPr txBox="1">
            <a:spLocks noChangeArrowheads="1"/>
          </p:cNvSpPr>
          <p:nvPr/>
        </p:nvSpPr>
        <p:spPr bwMode="auto">
          <a:xfrm>
            <a:off x="2838449" y="2545984"/>
            <a:ext cx="609600" cy="338554"/>
          </a:xfrm>
          <a:prstGeom prst="rect">
            <a:avLst/>
          </a:prstGeom>
          <a:noFill/>
          <a:ln w="9525">
            <a:noFill/>
            <a:miter lim="800000"/>
            <a:headEnd/>
            <a:tailEnd/>
          </a:ln>
        </p:spPr>
        <p:txBody>
          <a:bodyPr>
            <a:spAutoFit/>
          </a:bodyPr>
          <a:lstStyle/>
          <a:p>
            <a:pPr algn="ctr"/>
            <a:r>
              <a:rPr lang="en-US" sz="800" b="1" dirty="0" smtClean="0">
                <a:solidFill>
                  <a:schemeClr val="bg1"/>
                </a:solidFill>
                <a:latin typeface="Arial Narrow" pitchFamily="34" charset="0"/>
              </a:rPr>
              <a:t>Parking Lot</a:t>
            </a:r>
            <a:endParaRPr lang="en-US" sz="800" b="1" dirty="0">
              <a:solidFill>
                <a:schemeClr val="bg1"/>
              </a:solidFill>
              <a:latin typeface="Arial Narrow" pitchFamily="34" charset="0"/>
            </a:endParaRPr>
          </a:p>
        </p:txBody>
      </p:sp>
      <p:sp>
        <p:nvSpPr>
          <p:cNvPr id="2082" name="Rectangle 37"/>
          <p:cNvSpPr>
            <a:spLocks noChangeArrowheads="1"/>
          </p:cNvSpPr>
          <p:nvPr/>
        </p:nvSpPr>
        <p:spPr bwMode="auto">
          <a:xfrm>
            <a:off x="3429000" y="2971800"/>
            <a:ext cx="762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83" name="Line 38"/>
          <p:cNvSpPr>
            <a:spLocks noChangeShapeType="1"/>
          </p:cNvSpPr>
          <p:nvPr/>
        </p:nvSpPr>
        <p:spPr bwMode="auto">
          <a:xfrm>
            <a:off x="3581400" y="2362200"/>
            <a:ext cx="0" cy="1219200"/>
          </a:xfrm>
          <a:prstGeom prst="line">
            <a:avLst/>
          </a:prstGeom>
          <a:noFill/>
          <a:ln w="28575">
            <a:solidFill>
              <a:srgbClr val="FF0000"/>
            </a:solidFill>
            <a:prstDash val="dash"/>
            <a:round/>
            <a:headEnd/>
            <a:tailEnd type="triangle" w="med" len="med"/>
          </a:ln>
        </p:spPr>
        <p:txBody>
          <a:bodyPr/>
          <a:lstStyle/>
          <a:p>
            <a:endParaRPr lang="en-US"/>
          </a:p>
        </p:txBody>
      </p:sp>
      <p:sp>
        <p:nvSpPr>
          <p:cNvPr id="2084" name="Line 13"/>
          <p:cNvSpPr>
            <a:spLocks noChangeShapeType="1"/>
          </p:cNvSpPr>
          <p:nvPr/>
        </p:nvSpPr>
        <p:spPr bwMode="auto">
          <a:xfrm>
            <a:off x="4977606" y="1547018"/>
            <a:ext cx="114300" cy="3558381"/>
          </a:xfrm>
          <a:prstGeom prst="line">
            <a:avLst/>
          </a:prstGeom>
          <a:noFill/>
          <a:ln w="19050">
            <a:solidFill>
              <a:schemeClr val="tx1"/>
            </a:solidFill>
            <a:prstDash val="sysDot"/>
            <a:round/>
            <a:headEnd/>
            <a:tailEnd type="triangle" w="med" len="med"/>
          </a:ln>
        </p:spPr>
        <p:txBody>
          <a:bodyPr/>
          <a:lstStyle/>
          <a:p>
            <a:endParaRPr lang="en-US" baseline="-25000" dirty="0"/>
          </a:p>
        </p:txBody>
      </p:sp>
      <p:sp>
        <p:nvSpPr>
          <p:cNvPr id="38" name="Line 13"/>
          <p:cNvSpPr>
            <a:spLocks noChangeShapeType="1"/>
          </p:cNvSpPr>
          <p:nvPr/>
        </p:nvSpPr>
        <p:spPr bwMode="auto">
          <a:xfrm flipH="1">
            <a:off x="4267200" y="1559322"/>
            <a:ext cx="381000" cy="2215753"/>
          </a:xfrm>
          <a:prstGeom prst="line">
            <a:avLst/>
          </a:prstGeom>
          <a:noFill/>
          <a:ln w="19050">
            <a:solidFill>
              <a:schemeClr val="tx1"/>
            </a:solidFill>
            <a:prstDash val="sysDot"/>
            <a:round/>
            <a:headEnd/>
            <a:tailEnd type="triangle" w="med" len="med"/>
          </a:ln>
        </p:spPr>
        <p:txBody>
          <a:bodyPr/>
          <a:lstStyle/>
          <a:p>
            <a:endParaRPr lang="en-US" baseline="-25000" dirty="0"/>
          </a:p>
        </p:txBody>
      </p:sp>
      <p:sp>
        <p:nvSpPr>
          <p:cNvPr id="39" name="Line 13"/>
          <p:cNvSpPr>
            <a:spLocks noChangeShapeType="1"/>
          </p:cNvSpPr>
          <p:nvPr/>
        </p:nvSpPr>
        <p:spPr bwMode="auto">
          <a:xfrm flipH="1">
            <a:off x="3319990" y="1547018"/>
            <a:ext cx="1083473" cy="1399184"/>
          </a:xfrm>
          <a:prstGeom prst="line">
            <a:avLst/>
          </a:prstGeom>
          <a:noFill/>
          <a:ln w="19050">
            <a:solidFill>
              <a:schemeClr val="tx1"/>
            </a:solidFill>
            <a:prstDash val="sysDot"/>
            <a:round/>
            <a:headEnd/>
            <a:tailEnd type="triangle" w="med" len="med"/>
          </a:ln>
        </p:spPr>
        <p:txBody>
          <a:bodyPr/>
          <a:lstStyle/>
          <a:p>
            <a:endParaRPr lang="en-US" baseline="-25000" dirty="0"/>
          </a:p>
        </p:txBody>
      </p:sp>
      <p:sp>
        <p:nvSpPr>
          <p:cNvPr id="2" name="TextBox 1"/>
          <p:cNvSpPr txBox="1"/>
          <p:nvPr/>
        </p:nvSpPr>
        <p:spPr>
          <a:xfrm>
            <a:off x="4977606" y="1750434"/>
            <a:ext cx="351378" cy="369332"/>
          </a:xfrm>
          <a:prstGeom prst="rect">
            <a:avLst/>
          </a:prstGeom>
          <a:noFill/>
        </p:spPr>
        <p:txBody>
          <a:bodyPr wrap="none" rtlCol="0">
            <a:spAutoFit/>
          </a:bodyPr>
          <a:lstStyle/>
          <a:p>
            <a:r>
              <a:rPr lang="en-US" dirty="0" smtClean="0"/>
              <a:t>C</a:t>
            </a:r>
            <a:endParaRPr lang="en-US" dirty="0"/>
          </a:p>
        </p:txBody>
      </p:sp>
      <p:sp>
        <p:nvSpPr>
          <p:cNvPr id="41" name="TextBox 40"/>
          <p:cNvSpPr txBox="1"/>
          <p:nvPr/>
        </p:nvSpPr>
        <p:spPr>
          <a:xfrm>
            <a:off x="4267200" y="1806206"/>
            <a:ext cx="338554" cy="369332"/>
          </a:xfrm>
          <a:prstGeom prst="rect">
            <a:avLst/>
          </a:prstGeom>
          <a:noFill/>
        </p:spPr>
        <p:txBody>
          <a:bodyPr wrap="none" rtlCol="0">
            <a:spAutoFit/>
          </a:bodyPr>
          <a:lstStyle/>
          <a:p>
            <a:r>
              <a:rPr lang="en-US" dirty="0" smtClean="0"/>
              <a:t>B</a:t>
            </a:r>
            <a:endParaRPr lang="en-US" dirty="0"/>
          </a:p>
        </p:txBody>
      </p:sp>
      <p:sp>
        <p:nvSpPr>
          <p:cNvPr id="42" name="TextBox 41"/>
          <p:cNvSpPr txBox="1"/>
          <p:nvPr/>
        </p:nvSpPr>
        <p:spPr>
          <a:xfrm>
            <a:off x="3928646" y="1429651"/>
            <a:ext cx="338554" cy="369332"/>
          </a:xfrm>
          <a:prstGeom prst="rect">
            <a:avLst/>
          </a:prstGeom>
          <a:noFill/>
        </p:spPr>
        <p:txBody>
          <a:bodyPr wrap="none" rtlCol="0">
            <a:spAutoFit/>
          </a:bodyPr>
          <a:lstStyle/>
          <a:p>
            <a:r>
              <a:rPr lang="en-US" dirty="0" smtClean="0"/>
              <a:t>A</a:t>
            </a:r>
            <a:endParaRPr lang="en-US" dirty="0"/>
          </a:p>
        </p:txBody>
      </p:sp>
      <p:sp>
        <p:nvSpPr>
          <p:cNvPr id="43" name="Line 6"/>
          <p:cNvSpPr>
            <a:spLocks noChangeShapeType="1"/>
          </p:cNvSpPr>
          <p:nvPr/>
        </p:nvSpPr>
        <p:spPr bwMode="auto">
          <a:xfrm flipV="1">
            <a:off x="3649134" y="3557587"/>
            <a:ext cx="1592530" cy="1587"/>
          </a:xfrm>
          <a:prstGeom prst="line">
            <a:avLst/>
          </a:prstGeom>
          <a:noFill/>
          <a:ln w="28575">
            <a:solidFill>
              <a:srgbClr val="FF0000"/>
            </a:solidFill>
            <a:prstDash val="dash"/>
            <a:round/>
            <a:headEnd/>
            <a:tailEnd type="triangle" w="med" len="med"/>
          </a:ln>
        </p:spPr>
        <p:txBody>
          <a:bodyPr/>
          <a:lstStyle/>
          <a:p>
            <a:endParaRPr lang="en-US"/>
          </a:p>
        </p:txBody>
      </p:sp>
      <p:sp>
        <p:nvSpPr>
          <p:cNvPr id="44" name="Line 6"/>
          <p:cNvSpPr>
            <a:spLocks noChangeShapeType="1"/>
          </p:cNvSpPr>
          <p:nvPr/>
        </p:nvSpPr>
        <p:spPr bwMode="auto">
          <a:xfrm flipH="1" flipV="1">
            <a:off x="5235337" y="3285561"/>
            <a:ext cx="9778" cy="286767"/>
          </a:xfrm>
          <a:prstGeom prst="line">
            <a:avLst/>
          </a:prstGeom>
          <a:noFill/>
          <a:ln w="28575">
            <a:solidFill>
              <a:srgbClr val="FF0000"/>
            </a:solidFill>
            <a:prstDash val="dash"/>
            <a:round/>
            <a:headEnd/>
            <a:tailEnd type="triangle" w="med" len="med"/>
          </a:ln>
        </p:spPr>
        <p:txBody>
          <a:bodyPr/>
          <a:lstStyle/>
          <a:p>
            <a:endParaRPr lang="en-US"/>
          </a:p>
        </p:txBody>
      </p:sp>
      <p:sp>
        <p:nvSpPr>
          <p:cNvPr id="2060" name="Text Box 14"/>
          <p:cNvSpPr txBox="1">
            <a:spLocks noChangeArrowheads="1"/>
          </p:cNvSpPr>
          <p:nvPr/>
        </p:nvSpPr>
        <p:spPr bwMode="auto">
          <a:xfrm>
            <a:off x="4824413" y="3070225"/>
            <a:ext cx="814387" cy="214313"/>
          </a:xfrm>
          <a:prstGeom prst="rect">
            <a:avLst/>
          </a:prstGeom>
          <a:noFill/>
          <a:ln w="9525">
            <a:noFill/>
            <a:miter lim="800000"/>
            <a:headEnd/>
            <a:tailEnd/>
          </a:ln>
        </p:spPr>
        <p:txBody>
          <a:bodyPr wrap="none">
            <a:spAutoFit/>
          </a:bodyPr>
          <a:lstStyle/>
          <a:p>
            <a:r>
              <a:rPr lang="en-US" sz="800" b="1" dirty="0">
                <a:solidFill>
                  <a:srgbClr val="0000FF"/>
                </a:solidFill>
              </a:rPr>
              <a:t>Marshall Hall</a:t>
            </a:r>
          </a:p>
        </p:txBody>
      </p:sp>
      <p:sp>
        <p:nvSpPr>
          <p:cNvPr id="3" name="Rectangle 2"/>
          <p:cNvSpPr/>
          <p:nvPr/>
        </p:nvSpPr>
        <p:spPr>
          <a:xfrm>
            <a:off x="3678765" y="3661182"/>
            <a:ext cx="541866" cy="322262"/>
          </a:xfrm>
          <a:prstGeom prst="rect">
            <a:avLst/>
          </a:prstGeom>
          <a:solidFill>
            <a:schemeClr val="bg1">
              <a:lumMod val="7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4"/>
          <p:cNvSpPr txBox="1">
            <a:spLocks noChangeArrowheads="1"/>
          </p:cNvSpPr>
          <p:nvPr/>
        </p:nvSpPr>
        <p:spPr bwMode="auto">
          <a:xfrm>
            <a:off x="3872706" y="3752665"/>
            <a:ext cx="606256" cy="184666"/>
          </a:xfrm>
          <a:prstGeom prst="rect">
            <a:avLst/>
          </a:prstGeom>
          <a:noFill/>
          <a:ln w="9525">
            <a:noFill/>
            <a:miter lim="800000"/>
            <a:headEnd/>
            <a:tailEnd/>
          </a:ln>
        </p:spPr>
        <p:txBody>
          <a:bodyPr wrap="none">
            <a:spAutoFit/>
          </a:bodyPr>
          <a:lstStyle/>
          <a:p>
            <a:pPr algn="ctr"/>
            <a:r>
              <a:rPr lang="en-US" sz="600" b="1" dirty="0" smtClean="0"/>
              <a:t>Parking Lot</a:t>
            </a:r>
            <a:endParaRPr lang="en-US" sz="600" b="1" dirty="0"/>
          </a:p>
        </p:txBody>
      </p:sp>
      <p:sp>
        <p:nvSpPr>
          <p:cNvPr id="47" name="Text Box 14"/>
          <p:cNvSpPr txBox="1">
            <a:spLocks noChangeArrowheads="1"/>
          </p:cNvSpPr>
          <p:nvPr/>
        </p:nvSpPr>
        <p:spPr bwMode="auto">
          <a:xfrm>
            <a:off x="7315200" y="3775075"/>
            <a:ext cx="606256" cy="184666"/>
          </a:xfrm>
          <a:prstGeom prst="rect">
            <a:avLst/>
          </a:prstGeom>
          <a:noFill/>
          <a:ln w="9525">
            <a:noFill/>
            <a:miter lim="800000"/>
            <a:headEnd/>
            <a:tailEnd/>
          </a:ln>
        </p:spPr>
        <p:txBody>
          <a:bodyPr wrap="none">
            <a:spAutoFit/>
          </a:bodyPr>
          <a:lstStyle/>
          <a:p>
            <a:pPr algn="ctr"/>
            <a:r>
              <a:rPr lang="en-US" sz="600" b="1" dirty="0" smtClean="0"/>
              <a:t>Parking Lot</a:t>
            </a:r>
            <a:endParaRPr lang="en-US" sz="600" b="1" dirty="0"/>
          </a:p>
        </p:txBody>
      </p:sp>
      <p:sp>
        <p:nvSpPr>
          <p:cNvPr id="48" name="Text Box 14"/>
          <p:cNvSpPr txBox="1">
            <a:spLocks noChangeArrowheads="1"/>
          </p:cNvSpPr>
          <p:nvPr/>
        </p:nvSpPr>
        <p:spPr bwMode="auto">
          <a:xfrm>
            <a:off x="4915296" y="5133499"/>
            <a:ext cx="418704" cy="246221"/>
          </a:xfrm>
          <a:prstGeom prst="rect">
            <a:avLst/>
          </a:prstGeom>
          <a:noFill/>
          <a:ln w="9525">
            <a:noFill/>
            <a:miter lim="800000"/>
            <a:headEnd/>
            <a:tailEnd/>
          </a:ln>
        </p:spPr>
        <p:txBody>
          <a:bodyPr wrap="none">
            <a:spAutoFit/>
          </a:bodyPr>
          <a:lstStyle/>
          <a:p>
            <a:pPr algn="ctr"/>
            <a:r>
              <a:rPr lang="en-US" sz="500" b="1" dirty="0" smtClean="0"/>
              <a:t>Parking</a:t>
            </a:r>
          </a:p>
          <a:p>
            <a:pPr algn="ctr"/>
            <a:r>
              <a:rPr lang="en-US" sz="500" b="1" dirty="0" smtClean="0"/>
              <a:t>Lot</a:t>
            </a:r>
            <a:endParaRPr lang="en-US" sz="5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TotalTime>
  <Words>933</Words>
  <Application>Microsoft Office PowerPoint</Application>
  <PresentationFormat>On-screen Show (4:3)</PresentationFormat>
  <Paragraphs>90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Narrow</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Company>National Defense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nduuser</dc:creator>
  <cp:lastModifiedBy>King, Nolan S (CDR US NDU\OPS)</cp:lastModifiedBy>
  <cp:revision>47</cp:revision>
  <dcterms:created xsi:type="dcterms:W3CDTF">2008-04-22T14:19:57Z</dcterms:created>
  <dcterms:modified xsi:type="dcterms:W3CDTF">2018-02-22T15:22:18Z</dcterms:modified>
</cp:coreProperties>
</file>